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6"/>
  </p:notesMasterIdLst>
  <p:sldIdLst>
    <p:sldId id="306" r:id="rId2"/>
    <p:sldId id="341" r:id="rId3"/>
    <p:sldId id="307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09" r:id="rId16"/>
    <p:sldId id="260" r:id="rId17"/>
    <p:sldId id="281" r:id="rId18"/>
    <p:sldId id="262" r:id="rId19"/>
    <p:sldId id="329" r:id="rId20"/>
    <p:sldId id="286" r:id="rId21"/>
    <p:sldId id="325" r:id="rId22"/>
    <p:sldId id="321" r:id="rId23"/>
    <p:sldId id="278" r:id="rId24"/>
    <p:sldId id="322" r:id="rId25"/>
    <p:sldId id="279" r:id="rId26"/>
    <p:sldId id="323" r:id="rId27"/>
    <p:sldId id="331" r:id="rId28"/>
    <p:sldId id="332" r:id="rId29"/>
    <p:sldId id="337" r:id="rId30"/>
    <p:sldId id="338" r:id="rId31"/>
    <p:sldId id="328" r:id="rId32"/>
    <p:sldId id="333" r:id="rId33"/>
    <p:sldId id="334" r:id="rId34"/>
    <p:sldId id="335" r:id="rId35"/>
    <p:sldId id="319" r:id="rId36"/>
    <p:sldId id="316" r:id="rId37"/>
    <p:sldId id="370" r:id="rId38"/>
    <p:sldId id="327" r:id="rId39"/>
    <p:sldId id="310" r:id="rId40"/>
    <p:sldId id="367" r:id="rId41"/>
    <p:sldId id="368" r:id="rId42"/>
    <p:sldId id="359" r:id="rId43"/>
    <p:sldId id="360" r:id="rId44"/>
    <p:sldId id="361" r:id="rId45"/>
    <p:sldId id="311" r:id="rId46"/>
    <p:sldId id="362" r:id="rId47"/>
    <p:sldId id="312" r:id="rId48"/>
    <p:sldId id="363" r:id="rId49"/>
    <p:sldId id="364" r:id="rId50"/>
    <p:sldId id="365" r:id="rId51"/>
    <p:sldId id="366" r:id="rId52"/>
    <p:sldId id="342" r:id="rId53"/>
    <p:sldId id="339" r:id="rId54"/>
    <p:sldId id="313" r:id="rId55"/>
  </p:sldIdLst>
  <p:sldSz cx="9144000" cy="5715000" type="screen16x10"/>
  <p:notesSz cx="6797675" cy="992505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9" autoAdjust="0"/>
    <p:restoredTop sz="88482" autoAdjust="0"/>
  </p:normalViewPr>
  <p:slideViewPr>
    <p:cSldViewPr snapToGrid="0" snapToObjects="1">
      <p:cViewPr varScale="1">
        <p:scale>
          <a:sx n="83" d="100"/>
          <a:sy n="83" d="100"/>
        </p:scale>
        <p:origin x="1112" y="5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38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FDF50-91D2-D740-AE59-1169E5E1AD69}" type="doc">
      <dgm:prSet loTypeId="urn:microsoft.com/office/officeart/2005/8/layout/process4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01BA34FC-D3C8-7F4A-9755-38AB143C0488}">
      <dgm:prSet phldrT="[Texte]"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Présentation de la région 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3A75131-4C5E-4C42-9FE5-06BA1227311B}" type="parTrans" cxnId="{E8060516-090B-A544-B917-74FA84754D4C}">
      <dgm:prSet/>
      <dgm:spPr/>
      <dgm:t>
        <a:bodyPr/>
        <a:lstStyle/>
        <a:p>
          <a:endParaRPr lang="fr-FR"/>
        </a:p>
      </dgm:t>
    </dgm:pt>
    <dgm:pt modelId="{156F07D3-D098-B145-AE4F-00451C7B6AF8}" type="sibTrans" cxnId="{E8060516-090B-A544-B917-74FA84754D4C}">
      <dgm:prSet/>
      <dgm:spPr/>
      <dgm:t>
        <a:bodyPr/>
        <a:lstStyle/>
        <a:p>
          <a:endParaRPr lang="fr-FR"/>
        </a:p>
      </dgm:t>
    </dgm:pt>
    <dgm:pt modelId="{E91FA7E3-C405-1E46-83E4-D9CF5044C0FF}">
      <dgm:prSet phldrT="[Texte]"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Évolution des indicateurs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CBEFFDC-49B3-064C-82A4-866AB4E56613}" type="parTrans" cxnId="{585DB157-9BCE-0742-AFFF-75BCBED665B3}">
      <dgm:prSet/>
      <dgm:spPr/>
      <dgm:t>
        <a:bodyPr/>
        <a:lstStyle/>
        <a:p>
          <a:endParaRPr lang="fr-FR"/>
        </a:p>
      </dgm:t>
    </dgm:pt>
    <dgm:pt modelId="{59106C78-43AC-BF4A-A610-4D53E1F44118}" type="sibTrans" cxnId="{585DB157-9BCE-0742-AFFF-75BCBED665B3}">
      <dgm:prSet/>
      <dgm:spPr/>
      <dgm:t>
        <a:bodyPr/>
        <a:lstStyle/>
        <a:p>
          <a:endParaRPr lang="fr-FR"/>
        </a:p>
      </dgm:t>
    </dgm:pt>
    <dgm:pt modelId="{2220F4B7-FA26-D041-BCBA-A4E4F27D9524}">
      <dgm:prSet phldrT="[Texte]"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Exécution budgétaire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A90E398-A6DC-E24A-AD22-D8CC79227E7C}" type="parTrans" cxnId="{FAE434E8-439E-7F4A-B883-CC18E7AA998D}">
      <dgm:prSet/>
      <dgm:spPr/>
      <dgm:t>
        <a:bodyPr/>
        <a:lstStyle/>
        <a:p>
          <a:endParaRPr lang="fr-FR"/>
        </a:p>
      </dgm:t>
    </dgm:pt>
    <dgm:pt modelId="{F4742F15-0CBC-3247-B05F-E62137360400}" type="sibTrans" cxnId="{FAE434E8-439E-7F4A-B883-CC18E7AA998D}">
      <dgm:prSet/>
      <dgm:spPr/>
      <dgm:t>
        <a:bodyPr/>
        <a:lstStyle/>
        <a:p>
          <a:endParaRPr lang="fr-FR"/>
        </a:p>
      </dgm:t>
    </dgm:pt>
    <dgm:pt modelId="{B6D309CE-BE83-494F-95EA-AB448333A9C7}">
      <dgm:prSet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Analyse</a:t>
          </a:r>
          <a:r>
            <a:rPr lang="fr-FR" sz="1600" b="1" cap="none" spc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des performances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88F483-9ACC-2148-9221-D92D6805ECFF}" type="parTrans" cxnId="{35E0295B-136E-8847-815C-306F4001EEED}">
      <dgm:prSet/>
      <dgm:spPr/>
      <dgm:t>
        <a:bodyPr/>
        <a:lstStyle/>
        <a:p>
          <a:endParaRPr lang="fr-FR"/>
        </a:p>
      </dgm:t>
    </dgm:pt>
    <dgm:pt modelId="{A887E431-C85F-9D4C-8A6D-D908E11A0906}" type="sibTrans" cxnId="{35E0295B-136E-8847-815C-306F4001EEED}">
      <dgm:prSet/>
      <dgm:spPr/>
      <dgm:t>
        <a:bodyPr/>
        <a:lstStyle/>
        <a:p>
          <a:endParaRPr lang="fr-FR"/>
        </a:p>
      </dgm:t>
    </dgm:pt>
    <dgm:pt modelId="{71D65C16-A291-1544-8546-AD5A52047C18}">
      <dgm:prSet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Perspectives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E9EEEB-A729-1D49-9045-11D1D2F90324}" type="parTrans" cxnId="{848F5A71-30A1-2C4A-8150-A42EA6FC42B7}">
      <dgm:prSet/>
      <dgm:spPr/>
      <dgm:t>
        <a:bodyPr/>
        <a:lstStyle/>
        <a:p>
          <a:endParaRPr lang="fr-FR"/>
        </a:p>
      </dgm:t>
    </dgm:pt>
    <dgm:pt modelId="{00B8D895-3D02-EA4A-A627-9473C17240AF}" type="sibTrans" cxnId="{848F5A71-30A1-2C4A-8150-A42EA6FC42B7}">
      <dgm:prSet/>
      <dgm:spPr/>
      <dgm:t>
        <a:bodyPr/>
        <a:lstStyle/>
        <a:p>
          <a:endParaRPr lang="fr-FR"/>
        </a:p>
      </dgm:t>
    </dgm:pt>
    <dgm:pt modelId="{7E18AE3F-477B-EF4F-9EF4-78CD9CAFC30D}">
      <dgm:prSet custT="1"/>
      <dgm:spPr/>
      <dgm:t>
        <a:bodyPr/>
        <a:lstStyle/>
        <a:p>
          <a:r>
            <a:rPr lang="fr-FR" sz="16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Recommandations</a:t>
          </a:r>
          <a:endParaRPr lang="fr-FR" sz="16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DE22D9-E5CD-9044-9B81-D7FECB24AD34}" type="parTrans" cxnId="{47AAC3AE-AFC5-4543-BA3B-1DD411F63BA7}">
      <dgm:prSet/>
      <dgm:spPr/>
      <dgm:t>
        <a:bodyPr/>
        <a:lstStyle/>
        <a:p>
          <a:endParaRPr lang="fr-FR"/>
        </a:p>
      </dgm:t>
    </dgm:pt>
    <dgm:pt modelId="{AAECC5C7-1A9F-6240-A869-7CDC79901A1B}" type="sibTrans" cxnId="{47AAC3AE-AFC5-4543-BA3B-1DD411F63BA7}">
      <dgm:prSet/>
      <dgm:spPr/>
      <dgm:t>
        <a:bodyPr/>
        <a:lstStyle/>
        <a:p>
          <a:endParaRPr lang="fr-FR"/>
        </a:p>
      </dgm:t>
    </dgm:pt>
    <dgm:pt modelId="{403832FC-28A3-43EB-B9F9-60EC3257218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600" b="1" kern="120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/>
              <a:ea typeface="+mn-ea"/>
              <a:cs typeface="+mn-cs"/>
            </a:rPr>
            <a:t>Evaluation de l’an 1 de mise en œuvre de la LPS 2025-2029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prstClr val="black">
                  <a:alpha val="40000"/>
                </a:prstClr>
              </a:outerShdw>
            </a:effectLst>
            <a:latin typeface="Georgia"/>
            <a:ea typeface="+mn-ea"/>
            <a:cs typeface="+mn-cs"/>
          </a:endParaRPr>
        </a:p>
      </dgm:t>
    </dgm:pt>
    <dgm:pt modelId="{4F59E778-D55F-4539-9281-3120AEB96A0A}" type="parTrans" cxnId="{EE96EE35-E3BB-4E43-8B06-53B77F607D52}">
      <dgm:prSet/>
      <dgm:spPr/>
      <dgm:t>
        <a:bodyPr/>
        <a:lstStyle/>
        <a:p>
          <a:endParaRPr lang="fr-FR"/>
        </a:p>
      </dgm:t>
    </dgm:pt>
    <dgm:pt modelId="{04D3D986-C574-4C24-889E-F9A9FC1FA286}" type="sibTrans" cxnId="{EE96EE35-E3BB-4E43-8B06-53B77F607D52}">
      <dgm:prSet/>
      <dgm:spPr/>
      <dgm:t>
        <a:bodyPr/>
        <a:lstStyle/>
        <a:p>
          <a:endParaRPr lang="fr-FR"/>
        </a:p>
      </dgm:t>
    </dgm:pt>
    <dgm:pt modelId="{D1BB45A9-15C7-0A4F-A6CD-8EA52CE9099F}" type="pres">
      <dgm:prSet presAssocID="{128FDF50-91D2-D740-AE59-1169E5E1AD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673367C-2A96-004A-B056-FA9FEF158111}" type="pres">
      <dgm:prSet presAssocID="{7E18AE3F-477B-EF4F-9EF4-78CD9CAFC30D}" presName="boxAndChildren" presStyleCnt="0"/>
      <dgm:spPr/>
    </dgm:pt>
    <dgm:pt modelId="{BBCDFC38-A31B-934F-A79E-111FCE5FE664}" type="pres">
      <dgm:prSet presAssocID="{7E18AE3F-477B-EF4F-9EF4-78CD9CAFC30D}" presName="parentTextBox" presStyleLbl="node1" presStyleIdx="0" presStyleCnt="7"/>
      <dgm:spPr/>
      <dgm:t>
        <a:bodyPr/>
        <a:lstStyle/>
        <a:p>
          <a:endParaRPr lang="fr-FR"/>
        </a:p>
      </dgm:t>
    </dgm:pt>
    <dgm:pt modelId="{361393A9-C8EE-0B41-873D-4E54A38866BC}" type="pres">
      <dgm:prSet presAssocID="{00B8D895-3D02-EA4A-A627-9473C17240AF}" presName="sp" presStyleCnt="0"/>
      <dgm:spPr/>
    </dgm:pt>
    <dgm:pt modelId="{D44E0E2E-7CC4-4C4E-A983-9FBCD2F74BC5}" type="pres">
      <dgm:prSet presAssocID="{71D65C16-A291-1544-8546-AD5A52047C18}" presName="arrowAndChildren" presStyleCnt="0"/>
      <dgm:spPr/>
    </dgm:pt>
    <dgm:pt modelId="{EE94C6DC-686F-C943-88CC-0C03FAFFCCAA}" type="pres">
      <dgm:prSet presAssocID="{71D65C16-A291-1544-8546-AD5A52047C18}" presName="parentTextArrow" presStyleLbl="node1" presStyleIdx="1" presStyleCnt="7"/>
      <dgm:spPr/>
      <dgm:t>
        <a:bodyPr/>
        <a:lstStyle/>
        <a:p>
          <a:endParaRPr lang="fr-FR"/>
        </a:p>
      </dgm:t>
    </dgm:pt>
    <dgm:pt modelId="{FAFB7937-5E20-1F4B-ACA3-99A6A8F92D16}" type="pres">
      <dgm:prSet presAssocID="{A887E431-C85F-9D4C-8A6D-D908E11A0906}" presName="sp" presStyleCnt="0"/>
      <dgm:spPr/>
    </dgm:pt>
    <dgm:pt modelId="{3F820E29-B1EB-CA40-84DE-C4D970F71758}" type="pres">
      <dgm:prSet presAssocID="{B6D309CE-BE83-494F-95EA-AB448333A9C7}" presName="arrowAndChildren" presStyleCnt="0"/>
      <dgm:spPr/>
    </dgm:pt>
    <dgm:pt modelId="{3A2F6781-DA7B-1842-9350-2DC174F19292}" type="pres">
      <dgm:prSet presAssocID="{B6D309CE-BE83-494F-95EA-AB448333A9C7}" presName="parentTextArrow" presStyleLbl="node1" presStyleIdx="2" presStyleCnt="7"/>
      <dgm:spPr/>
      <dgm:t>
        <a:bodyPr/>
        <a:lstStyle/>
        <a:p>
          <a:endParaRPr lang="fr-FR"/>
        </a:p>
      </dgm:t>
    </dgm:pt>
    <dgm:pt modelId="{9754BFB0-9BB5-D741-9528-1E57C365EBA6}" type="pres">
      <dgm:prSet presAssocID="{F4742F15-0CBC-3247-B05F-E62137360400}" presName="sp" presStyleCnt="0"/>
      <dgm:spPr/>
    </dgm:pt>
    <dgm:pt modelId="{482DFA18-DC05-B24C-964E-B2BE95BA43EF}" type="pres">
      <dgm:prSet presAssocID="{2220F4B7-FA26-D041-BCBA-A4E4F27D9524}" presName="arrowAndChildren" presStyleCnt="0"/>
      <dgm:spPr/>
    </dgm:pt>
    <dgm:pt modelId="{808AD2AD-AFCF-DB48-A160-F59F4513589A}" type="pres">
      <dgm:prSet presAssocID="{2220F4B7-FA26-D041-BCBA-A4E4F27D9524}" presName="parentTextArrow" presStyleLbl="node1" presStyleIdx="3" presStyleCnt="7" custLinFactNeighborY="3754"/>
      <dgm:spPr/>
      <dgm:t>
        <a:bodyPr/>
        <a:lstStyle/>
        <a:p>
          <a:endParaRPr lang="fr-FR"/>
        </a:p>
      </dgm:t>
    </dgm:pt>
    <dgm:pt modelId="{13367D5A-05C6-44D4-BF97-AAFE7CDA84C8}" type="pres">
      <dgm:prSet presAssocID="{04D3D986-C574-4C24-889E-F9A9FC1FA286}" presName="sp" presStyleCnt="0"/>
      <dgm:spPr/>
    </dgm:pt>
    <dgm:pt modelId="{3572C9DF-F754-4366-A781-12FB58ED8E26}" type="pres">
      <dgm:prSet presAssocID="{403832FC-28A3-43EB-B9F9-60EC3257218C}" presName="arrowAndChildren" presStyleCnt="0"/>
      <dgm:spPr/>
    </dgm:pt>
    <dgm:pt modelId="{9362EE3C-1421-46AF-A0EC-3E96218244C7}" type="pres">
      <dgm:prSet presAssocID="{403832FC-28A3-43EB-B9F9-60EC3257218C}" presName="parentTextArrow" presStyleLbl="node1" presStyleIdx="4" presStyleCnt="7"/>
      <dgm:spPr/>
      <dgm:t>
        <a:bodyPr/>
        <a:lstStyle/>
        <a:p>
          <a:endParaRPr lang="fr-FR"/>
        </a:p>
      </dgm:t>
    </dgm:pt>
    <dgm:pt modelId="{4BF65EA6-0672-FF4F-97D1-8D45E9EC6FBC}" type="pres">
      <dgm:prSet presAssocID="{59106C78-43AC-BF4A-A610-4D53E1F44118}" presName="sp" presStyleCnt="0"/>
      <dgm:spPr/>
    </dgm:pt>
    <dgm:pt modelId="{5B4B1C09-BF16-4942-B508-85E577904D3D}" type="pres">
      <dgm:prSet presAssocID="{E91FA7E3-C405-1E46-83E4-D9CF5044C0FF}" presName="arrowAndChildren" presStyleCnt="0"/>
      <dgm:spPr/>
    </dgm:pt>
    <dgm:pt modelId="{894E7147-AE04-8049-92F8-9B6E4D8A61D6}" type="pres">
      <dgm:prSet presAssocID="{E91FA7E3-C405-1E46-83E4-D9CF5044C0FF}" presName="parentTextArrow" presStyleLbl="node1" presStyleIdx="5" presStyleCnt="7"/>
      <dgm:spPr/>
      <dgm:t>
        <a:bodyPr/>
        <a:lstStyle/>
        <a:p>
          <a:endParaRPr lang="fr-FR"/>
        </a:p>
      </dgm:t>
    </dgm:pt>
    <dgm:pt modelId="{8C6546BD-6306-0948-A21B-6F9541260A25}" type="pres">
      <dgm:prSet presAssocID="{156F07D3-D098-B145-AE4F-00451C7B6AF8}" presName="sp" presStyleCnt="0"/>
      <dgm:spPr/>
    </dgm:pt>
    <dgm:pt modelId="{3DF25C59-3095-CD40-AB5E-110B75A4A84B}" type="pres">
      <dgm:prSet presAssocID="{01BA34FC-D3C8-7F4A-9755-38AB143C0488}" presName="arrowAndChildren" presStyleCnt="0"/>
      <dgm:spPr/>
    </dgm:pt>
    <dgm:pt modelId="{62C87712-83AD-1E41-A708-BBED755A0251}" type="pres">
      <dgm:prSet presAssocID="{01BA34FC-D3C8-7F4A-9755-38AB143C0488}" presName="parentTextArrow" presStyleLbl="node1" presStyleIdx="6" presStyleCnt="7" custLinFactNeighborX="0" custLinFactNeighborY="1031"/>
      <dgm:spPr/>
      <dgm:t>
        <a:bodyPr/>
        <a:lstStyle/>
        <a:p>
          <a:endParaRPr lang="fr-FR"/>
        </a:p>
      </dgm:t>
    </dgm:pt>
  </dgm:ptLst>
  <dgm:cxnLst>
    <dgm:cxn modelId="{585DB157-9BCE-0742-AFFF-75BCBED665B3}" srcId="{128FDF50-91D2-D740-AE59-1169E5E1AD69}" destId="{E91FA7E3-C405-1E46-83E4-D9CF5044C0FF}" srcOrd="1" destOrd="0" parTransId="{3CBEFFDC-49B3-064C-82A4-866AB4E56613}" sibTransId="{59106C78-43AC-BF4A-A610-4D53E1F44118}"/>
    <dgm:cxn modelId="{848F5A71-30A1-2C4A-8150-A42EA6FC42B7}" srcId="{128FDF50-91D2-D740-AE59-1169E5E1AD69}" destId="{71D65C16-A291-1544-8546-AD5A52047C18}" srcOrd="5" destOrd="0" parTransId="{70E9EEEB-A729-1D49-9045-11D1D2F90324}" sibTransId="{00B8D895-3D02-EA4A-A627-9473C17240AF}"/>
    <dgm:cxn modelId="{35E0295B-136E-8847-815C-306F4001EEED}" srcId="{128FDF50-91D2-D740-AE59-1169E5E1AD69}" destId="{B6D309CE-BE83-494F-95EA-AB448333A9C7}" srcOrd="4" destOrd="0" parTransId="{8588F483-9ACC-2148-9221-D92D6805ECFF}" sibTransId="{A887E431-C85F-9D4C-8A6D-D908E11A0906}"/>
    <dgm:cxn modelId="{16B22CCF-4779-7A4F-AB44-C876FEED267B}" type="presOf" srcId="{B6D309CE-BE83-494F-95EA-AB448333A9C7}" destId="{3A2F6781-DA7B-1842-9350-2DC174F19292}" srcOrd="0" destOrd="0" presId="urn:microsoft.com/office/officeart/2005/8/layout/process4"/>
    <dgm:cxn modelId="{5AA1BACA-C0CC-404C-9C84-F579E9F6DC9D}" type="presOf" srcId="{E91FA7E3-C405-1E46-83E4-D9CF5044C0FF}" destId="{894E7147-AE04-8049-92F8-9B6E4D8A61D6}" srcOrd="0" destOrd="0" presId="urn:microsoft.com/office/officeart/2005/8/layout/process4"/>
    <dgm:cxn modelId="{7C123105-A2BA-5246-93AB-76E16B1ED994}" type="presOf" srcId="{7E18AE3F-477B-EF4F-9EF4-78CD9CAFC30D}" destId="{BBCDFC38-A31B-934F-A79E-111FCE5FE664}" srcOrd="0" destOrd="0" presId="urn:microsoft.com/office/officeart/2005/8/layout/process4"/>
    <dgm:cxn modelId="{E2C5102A-7AD8-B448-816C-C341F9C75B4E}" type="presOf" srcId="{128FDF50-91D2-D740-AE59-1169E5E1AD69}" destId="{D1BB45A9-15C7-0A4F-A6CD-8EA52CE9099F}" srcOrd="0" destOrd="0" presId="urn:microsoft.com/office/officeart/2005/8/layout/process4"/>
    <dgm:cxn modelId="{11D6E264-D80A-2F40-B003-A206860CDB60}" type="presOf" srcId="{01BA34FC-D3C8-7F4A-9755-38AB143C0488}" destId="{62C87712-83AD-1E41-A708-BBED755A0251}" srcOrd="0" destOrd="0" presId="urn:microsoft.com/office/officeart/2005/8/layout/process4"/>
    <dgm:cxn modelId="{47AAC3AE-AFC5-4543-BA3B-1DD411F63BA7}" srcId="{128FDF50-91D2-D740-AE59-1169E5E1AD69}" destId="{7E18AE3F-477B-EF4F-9EF4-78CD9CAFC30D}" srcOrd="6" destOrd="0" parTransId="{BEDE22D9-E5CD-9044-9B81-D7FECB24AD34}" sibTransId="{AAECC5C7-1A9F-6240-A869-7CDC79901A1B}"/>
    <dgm:cxn modelId="{FAE434E8-439E-7F4A-B883-CC18E7AA998D}" srcId="{128FDF50-91D2-D740-AE59-1169E5E1AD69}" destId="{2220F4B7-FA26-D041-BCBA-A4E4F27D9524}" srcOrd="3" destOrd="0" parTransId="{BA90E398-A6DC-E24A-AD22-D8CC79227E7C}" sibTransId="{F4742F15-0CBC-3247-B05F-E62137360400}"/>
    <dgm:cxn modelId="{E8060516-090B-A544-B917-74FA84754D4C}" srcId="{128FDF50-91D2-D740-AE59-1169E5E1AD69}" destId="{01BA34FC-D3C8-7F4A-9755-38AB143C0488}" srcOrd="0" destOrd="0" parTransId="{43A75131-4C5E-4C42-9FE5-06BA1227311B}" sibTransId="{156F07D3-D098-B145-AE4F-00451C7B6AF8}"/>
    <dgm:cxn modelId="{959716EA-F1D8-F54B-8E19-41A71A2552D7}" type="presOf" srcId="{71D65C16-A291-1544-8546-AD5A52047C18}" destId="{EE94C6DC-686F-C943-88CC-0C03FAFFCCAA}" srcOrd="0" destOrd="0" presId="urn:microsoft.com/office/officeart/2005/8/layout/process4"/>
    <dgm:cxn modelId="{DAA06A11-7596-4B25-AFF7-111ECC9B37BF}" type="presOf" srcId="{403832FC-28A3-43EB-B9F9-60EC3257218C}" destId="{9362EE3C-1421-46AF-A0EC-3E96218244C7}" srcOrd="0" destOrd="0" presId="urn:microsoft.com/office/officeart/2005/8/layout/process4"/>
    <dgm:cxn modelId="{559F46DC-2C1C-3B47-90DA-739ADF2B78B5}" type="presOf" srcId="{2220F4B7-FA26-D041-BCBA-A4E4F27D9524}" destId="{808AD2AD-AFCF-DB48-A160-F59F4513589A}" srcOrd="0" destOrd="0" presId="urn:microsoft.com/office/officeart/2005/8/layout/process4"/>
    <dgm:cxn modelId="{EE96EE35-E3BB-4E43-8B06-53B77F607D52}" srcId="{128FDF50-91D2-D740-AE59-1169E5E1AD69}" destId="{403832FC-28A3-43EB-B9F9-60EC3257218C}" srcOrd="2" destOrd="0" parTransId="{4F59E778-D55F-4539-9281-3120AEB96A0A}" sibTransId="{04D3D986-C574-4C24-889E-F9A9FC1FA286}"/>
    <dgm:cxn modelId="{C6274EC5-0E58-9C4E-AB3E-0A8F73D27EEE}" type="presParOf" srcId="{D1BB45A9-15C7-0A4F-A6CD-8EA52CE9099F}" destId="{2673367C-2A96-004A-B056-FA9FEF158111}" srcOrd="0" destOrd="0" presId="urn:microsoft.com/office/officeart/2005/8/layout/process4"/>
    <dgm:cxn modelId="{35B00512-C98D-8141-B42F-A96D3E8EDE34}" type="presParOf" srcId="{2673367C-2A96-004A-B056-FA9FEF158111}" destId="{BBCDFC38-A31B-934F-A79E-111FCE5FE664}" srcOrd="0" destOrd="0" presId="urn:microsoft.com/office/officeart/2005/8/layout/process4"/>
    <dgm:cxn modelId="{4B408FBF-7767-D743-BF49-638412BFC5DD}" type="presParOf" srcId="{D1BB45A9-15C7-0A4F-A6CD-8EA52CE9099F}" destId="{361393A9-C8EE-0B41-873D-4E54A38866BC}" srcOrd="1" destOrd="0" presId="urn:microsoft.com/office/officeart/2005/8/layout/process4"/>
    <dgm:cxn modelId="{44C729D8-ECF7-BD4E-B32F-008798657A5B}" type="presParOf" srcId="{D1BB45A9-15C7-0A4F-A6CD-8EA52CE9099F}" destId="{D44E0E2E-7CC4-4C4E-A983-9FBCD2F74BC5}" srcOrd="2" destOrd="0" presId="urn:microsoft.com/office/officeart/2005/8/layout/process4"/>
    <dgm:cxn modelId="{58C999F6-BF76-C54C-A082-D3AF38B44069}" type="presParOf" srcId="{D44E0E2E-7CC4-4C4E-A983-9FBCD2F74BC5}" destId="{EE94C6DC-686F-C943-88CC-0C03FAFFCCAA}" srcOrd="0" destOrd="0" presId="urn:microsoft.com/office/officeart/2005/8/layout/process4"/>
    <dgm:cxn modelId="{1F5FF6BB-E267-E746-94DD-3E78FA204B7B}" type="presParOf" srcId="{D1BB45A9-15C7-0A4F-A6CD-8EA52CE9099F}" destId="{FAFB7937-5E20-1F4B-ACA3-99A6A8F92D16}" srcOrd="3" destOrd="0" presId="urn:microsoft.com/office/officeart/2005/8/layout/process4"/>
    <dgm:cxn modelId="{59657559-ACA3-DB42-8E89-BD197560DBF4}" type="presParOf" srcId="{D1BB45A9-15C7-0A4F-A6CD-8EA52CE9099F}" destId="{3F820E29-B1EB-CA40-84DE-C4D970F71758}" srcOrd="4" destOrd="0" presId="urn:microsoft.com/office/officeart/2005/8/layout/process4"/>
    <dgm:cxn modelId="{E57761E2-0017-AD46-9818-D615B7BF2BEB}" type="presParOf" srcId="{3F820E29-B1EB-CA40-84DE-C4D970F71758}" destId="{3A2F6781-DA7B-1842-9350-2DC174F19292}" srcOrd="0" destOrd="0" presId="urn:microsoft.com/office/officeart/2005/8/layout/process4"/>
    <dgm:cxn modelId="{8E83FD02-8FFB-4348-B191-1428B567C360}" type="presParOf" srcId="{D1BB45A9-15C7-0A4F-A6CD-8EA52CE9099F}" destId="{9754BFB0-9BB5-D741-9528-1E57C365EBA6}" srcOrd="5" destOrd="0" presId="urn:microsoft.com/office/officeart/2005/8/layout/process4"/>
    <dgm:cxn modelId="{415EA7A6-B8E7-2646-9772-80E9BC9733EA}" type="presParOf" srcId="{D1BB45A9-15C7-0A4F-A6CD-8EA52CE9099F}" destId="{482DFA18-DC05-B24C-964E-B2BE95BA43EF}" srcOrd="6" destOrd="0" presId="urn:microsoft.com/office/officeart/2005/8/layout/process4"/>
    <dgm:cxn modelId="{D4EB7824-7D0F-B846-8158-DD6F2ED17D0F}" type="presParOf" srcId="{482DFA18-DC05-B24C-964E-B2BE95BA43EF}" destId="{808AD2AD-AFCF-DB48-A160-F59F4513589A}" srcOrd="0" destOrd="0" presId="urn:microsoft.com/office/officeart/2005/8/layout/process4"/>
    <dgm:cxn modelId="{81F589C0-BDD3-4A0E-B405-2E8DFA0A8AB4}" type="presParOf" srcId="{D1BB45A9-15C7-0A4F-A6CD-8EA52CE9099F}" destId="{13367D5A-05C6-44D4-BF97-AAFE7CDA84C8}" srcOrd="7" destOrd="0" presId="urn:microsoft.com/office/officeart/2005/8/layout/process4"/>
    <dgm:cxn modelId="{5D21110A-959A-4E19-AF37-64490B9B4F10}" type="presParOf" srcId="{D1BB45A9-15C7-0A4F-A6CD-8EA52CE9099F}" destId="{3572C9DF-F754-4366-A781-12FB58ED8E26}" srcOrd="8" destOrd="0" presId="urn:microsoft.com/office/officeart/2005/8/layout/process4"/>
    <dgm:cxn modelId="{C7407E13-8A72-46F1-BEE1-407DE432C930}" type="presParOf" srcId="{3572C9DF-F754-4366-A781-12FB58ED8E26}" destId="{9362EE3C-1421-46AF-A0EC-3E96218244C7}" srcOrd="0" destOrd="0" presId="urn:microsoft.com/office/officeart/2005/8/layout/process4"/>
    <dgm:cxn modelId="{2EE94A17-2832-B148-A77E-5866061C45EE}" type="presParOf" srcId="{D1BB45A9-15C7-0A4F-A6CD-8EA52CE9099F}" destId="{4BF65EA6-0672-FF4F-97D1-8D45E9EC6FBC}" srcOrd="9" destOrd="0" presId="urn:microsoft.com/office/officeart/2005/8/layout/process4"/>
    <dgm:cxn modelId="{3261EE19-6718-4B4B-A767-1E48848105B2}" type="presParOf" srcId="{D1BB45A9-15C7-0A4F-A6CD-8EA52CE9099F}" destId="{5B4B1C09-BF16-4942-B508-85E577904D3D}" srcOrd="10" destOrd="0" presId="urn:microsoft.com/office/officeart/2005/8/layout/process4"/>
    <dgm:cxn modelId="{AC53B1A5-5AD0-2C47-959E-8FD60CA4C0D9}" type="presParOf" srcId="{5B4B1C09-BF16-4942-B508-85E577904D3D}" destId="{894E7147-AE04-8049-92F8-9B6E4D8A61D6}" srcOrd="0" destOrd="0" presId="urn:microsoft.com/office/officeart/2005/8/layout/process4"/>
    <dgm:cxn modelId="{53E3D568-975D-5A43-8A44-E4078E57CEDD}" type="presParOf" srcId="{D1BB45A9-15C7-0A4F-A6CD-8EA52CE9099F}" destId="{8C6546BD-6306-0948-A21B-6F9541260A25}" srcOrd="11" destOrd="0" presId="urn:microsoft.com/office/officeart/2005/8/layout/process4"/>
    <dgm:cxn modelId="{255C666C-A9ED-1549-92FF-5ADC903FE167}" type="presParOf" srcId="{D1BB45A9-15C7-0A4F-A6CD-8EA52CE9099F}" destId="{3DF25C59-3095-CD40-AB5E-110B75A4A84B}" srcOrd="12" destOrd="0" presId="urn:microsoft.com/office/officeart/2005/8/layout/process4"/>
    <dgm:cxn modelId="{8CB9107C-235E-9D4C-9214-9636A655B382}" type="presParOf" srcId="{3DF25C59-3095-CD40-AB5E-110B75A4A84B}" destId="{62C87712-83AD-1E41-A708-BBED755A0251}" srcOrd="0" destOrd="0" presId="urn:microsoft.com/office/officeart/2005/8/layout/process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DFC38-A31B-934F-A79E-111FCE5FE664}">
      <dsp:nvSpPr>
        <dsp:cNvPr id="0" name=""/>
        <dsp:cNvSpPr/>
      </dsp:nvSpPr>
      <dsp:spPr>
        <a:xfrm>
          <a:off x="0" y="3663033"/>
          <a:ext cx="7667740" cy="400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Recommandations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0" y="3663033"/>
        <a:ext cx="7667740" cy="400843"/>
      </dsp:txXfrm>
    </dsp:sp>
    <dsp:sp modelId="{EE94C6DC-686F-C943-88CC-0C03FAFFCCAA}">
      <dsp:nvSpPr>
        <dsp:cNvPr id="0" name=""/>
        <dsp:cNvSpPr/>
      </dsp:nvSpPr>
      <dsp:spPr>
        <a:xfrm rot="10800000">
          <a:off x="0" y="3052548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Perspectives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3052548"/>
        <a:ext cx="7667740" cy="400581"/>
      </dsp:txXfrm>
    </dsp:sp>
    <dsp:sp modelId="{3A2F6781-DA7B-1842-9350-2DC174F19292}">
      <dsp:nvSpPr>
        <dsp:cNvPr id="0" name=""/>
        <dsp:cNvSpPr/>
      </dsp:nvSpPr>
      <dsp:spPr>
        <a:xfrm rot="10800000">
          <a:off x="0" y="2442063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Analyse</a:t>
          </a:r>
          <a:r>
            <a:rPr lang="fr-FR" sz="1600" b="1" kern="1200" cap="none" spc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des performances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2442063"/>
        <a:ext cx="7667740" cy="400581"/>
      </dsp:txXfrm>
    </dsp:sp>
    <dsp:sp modelId="{808AD2AD-AFCF-DB48-A160-F59F4513589A}">
      <dsp:nvSpPr>
        <dsp:cNvPr id="0" name=""/>
        <dsp:cNvSpPr/>
      </dsp:nvSpPr>
      <dsp:spPr>
        <a:xfrm rot="10800000">
          <a:off x="0" y="1854721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Exécution budgétaire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1854721"/>
        <a:ext cx="7667740" cy="400581"/>
      </dsp:txXfrm>
    </dsp:sp>
    <dsp:sp modelId="{9362EE3C-1421-46AF-A0EC-3E96218244C7}">
      <dsp:nvSpPr>
        <dsp:cNvPr id="0" name=""/>
        <dsp:cNvSpPr/>
      </dsp:nvSpPr>
      <dsp:spPr>
        <a:xfrm rot="10800000">
          <a:off x="0" y="1221093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SN" sz="1600" b="1" kern="120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/>
              <a:ea typeface="+mn-ea"/>
              <a:cs typeface="+mn-cs"/>
            </a:rPr>
            <a:t>Evaluation de l’an 1 de mise en œuvre de la LPS 2025-2029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prstClr val="black">
                  <a:alpha val="40000"/>
                </a:prstClr>
              </a:outerShdw>
            </a:effectLst>
            <a:latin typeface="Georgia"/>
            <a:ea typeface="+mn-ea"/>
            <a:cs typeface="+mn-cs"/>
          </a:endParaRPr>
        </a:p>
      </dsp:txBody>
      <dsp:txXfrm rot="10800000">
        <a:off x="0" y="1221093"/>
        <a:ext cx="7667740" cy="400581"/>
      </dsp:txXfrm>
    </dsp:sp>
    <dsp:sp modelId="{894E7147-AE04-8049-92F8-9B6E4D8A61D6}">
      <dsp:nvSpPr>
        <dsp:cNvPr id="0" name=""/>
        <dsp:cNvSpPr/>
      </dsp:nvSpPr>
      <dsp:spPr>
        <a:xfrm rot="10800000">
          <a:off x="0" y="610608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Évolution des indicateurs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610608"/>
        <a:ext cx="7667740" cy="400581"/>
      </dsp:txXfrm>
    </dsp:sp>
    <dsp:sp modelId="{62C87712-83AD-1E41-A708-BBED755A0251}">
      <dsp:nvSpPr>
        <dsp:cNvPr id="0" name=""/>
        <dsp:cNvSpPr/>
      </dsp:nvSpPr>
      <dsp:spPr>
        <a:xfrm rot="10800000">
          <a:off x="0" y="6479"/>
          <a:ext cx="7667740" cy="616497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Présentation de la région </a:t>
          </a:r>
          <a:endParaRPr lang="fr-FR" sz="16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0" y="6479"/>
        <a:ext cx="7667740" cy="400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4D045-BD3A-45FE-9E3C-404F51A71920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4F09-A0C9-4C39-B283-45E36FF53A9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03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65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1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409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65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15328-2FD5-4AB1-B846-CCAE8EA0949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6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4F09-A0C9-4C39-B283-45E36FF53A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7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69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4F09-A0C9-4C39-B283-45E36FF53A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0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4F09-A0C9-4C39-B283-45E36FF53A9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8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9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78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54F09-A0C9-4C39-B283-45E36FF53A9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9AA9507-0A15-9642-9275-607CED0C3A24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1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3A7A3FF-706E-5B41-8BC2-F3752ED08421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7E704E-63D5-6D40-80BE-75554149DFBB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20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F8EAFF6-BB99-2344-BD8C-E53315CB5451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3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87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83C110E-D883-EE44-9DE7-493C7E0F3251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7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D866769-18FB-F048-83B1-2C53B4C96844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7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66B1CF-755B-1743-8C73-02EF8F5CDD87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572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9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AEA434E-8C20-2E47-9F48-97F886EC642D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7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27542"/>
            <a:ext cx="3008313" cy="96837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2F7281-7DEE-C942-9673-56170E7855F9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7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3F35-2DA6-EB47-8AA2-32BDF3A7A0D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7D8CAD7-73AF-0944-ACF3-AD3075DE9A21}"/>
              </a:ext>
            </a:extLst>
          </p:cNvPr>
          <p:cNvCxnSpPr>
            <a:cxnSpLocks/>
          </p:cNvCxnSpPr>
          <p:nvPr userDrawn="1"/>
        </p:nvCxnSpPr>
        <p:spPr>
          <a:xfrm>
            <a:off x="0" y="429414"/>
            <a:ext cx="4114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4E61A4-7E11-8349-BC91-16334E798E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</a:blip>
          <a:stretch>
            <a:fillRect/>
          </a:stretch>
        </p:blipFill>
        <p:spPr>
          <a:xfrm>
            <a:off x="2239747" y="0"/>
            <a:ext cx="4664506" cy="5715000"/>
          </a:xfrm>
          <a:prstGeom prst="rect">
            <a:avLst/>
          </a:prstGeom>
        </p:spPr>
      </p:pic>
      <p:sp>
        <p:nvSpPr>
          <p:cNvPr id="20" name="Rectangle : avec coins arrondis en haut 19">
            <a:extLst>
              <a:ext uri="{FF2B5EF4-FFF2-40B4-BE49-F238E27FC236}">
                <a16:creationId xmlns:a16="http://schemas.microsoft.com/office/drawing/2014/main" id="{7E1A4941-41C8-3B47-92E2-20BE3EEFC816}"/>
              </a:ext>
            </a:extLst>
          </p:cNvPr>
          <p:cNvSpPr/>
          <p:nvPr userDrawn="1"/>
        </p:nvSpPr>
        <p:spPr>
          <a:xfrm>
            <a:off x="0" y="5410729"/>
            <a:ext cx="6019800" cy="302742"/>
          </a:xfrm>
          <a:prstGeom prst="round2SameRect">
            <a:avLst/>
          </a:prstGeom>
          <a:gradFill flip="none" rotWithShape="1">
            <a:gsLst>
              <a:gs pos="0">
                <a:srgbClr val="00B050"/>
              </a:gs>
              <a:gs pos="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avec coins arrondis en haut 20">
            <a:extLst>
              <a:ext uri="{FF2B5EF4-FFF2-40B4-BE49-F238E27FC236}">
                <a16:creationId xmlns:a16="http://schemas.microsoft.com/office/drawing/2014/main" id="{7053C1BB-0C89-D745-B0F7-D9BF5E43BBA7}"/>
              </a:ext>
            </a:extLst>
          </p:cNvPr>
          <p:cNvSpPr/>
          <p:nvPr userDrawn="1"/>
        </p:nvSpPr>
        <p:spPr>
          <a:xfrm>
            <a:off x="6136396" y="5410729"/>
            <a:ext cx="1235250" cy="304271"/>
          </a:xfrm>
          <a:prstGeom prst="round2SameRect">
            <a:avLst/>
          </a:prstGeom>
          <a:gradFill flip="none" rotWithShape="1">
            <a:gsLst>
              <a:gs pos="0">
                <a:srgbClr val="92D050"/>
              </a:gs>
              <a:gs pos="99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avec coins arrondis en haut 21">
            <a:extLst>
              <a:ext uri="{FF2B5EF4-FFF2-40B4-BE49-F238E27FC236}">
                <a16:creationId xmlns:a16="http://schemas.microsoft.com/office/drawing/2014/main" id="{73CA6F25-368A-2E40-A1AF-DB8135A5A54D}"/>
              </a:ext>
            </a:extLst>
          </p:cNvPr>
          <p:cNvSpPr/>
          <p:nvPr userDrawn="1"/>
        </p:nvSpPr>
        <p:spPr>
          <a:xfrm>
            <a:off x="7502488" y="5410729"/>
            <a:ext cx="1235250" cy="304271"/>
          </a:xfrm>
          <a:prstGeom prst="round2SameRect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008D37-F80B-F74A-A8E4-91F8487F28D2}"/>
              </a:ext>
            </a:extLst>
          </p:cNvPr>
          <p:cNvSpPr/>
          <p:nvPr userDrawn="1"/>
        </p:nvSpPr>
        <p:spPr>
          <a:xfrm>
            <a:off x="0" y="5514622"/>
            <a:ext cx="8410222" cy="866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529"/>
            <a:ext cx="8229600" cy="427885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8977" y="485775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35C6-3E1D-7546-80B5-3A24A7BAB66D}" type="datetimeFigureOut">
              <a:rPr lang="fr-FR" smtClean="0"/>
              <a:pPr/>
              <a:t>10/06/2026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28727" y="4906622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3F35-2DA6-EB47-8AA2-32BDF3A7A0D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8529AB-95CE-5F47-A321-8B74DF0D1187}"/>
              </a:ext>
            </a:extLst>
          </p:cNvPr>
          <p:cNvSpPr txBox="1"/>
          <p:nvPr userDrawn="1"/>
        </p:nvSpPr>
        <p:spPr>
          <a:xfrm>
            <a:off x="180622" y="5451748"/>
            <a:ext cx="23453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Revue annuelle conjointe régionale 2026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DE6FA0-F271-F544-BE51-D2BD66F49742}"/>
              </a:ext>
            </a:extLst>
          </p:cNvPr>
          <p:cNvSpPr txBox="1"/>
          <p:nvPr userDrawn="1"/>
        </p:nvSpPr>
        <p:spPr>
          <a:xfrm>
            <a:off x="7648223" y="5451748"/>
            <a:ext cx="761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/>
              <a:t>MSHP</a:t>
            </a:r>
          </a:p>
        </p:txBody>
      </p:sp>
    </p:spTree>
    <p:extLst>
      <p:ext uri="{BB962C8B-B14F-4D97-AF65-F5344CB8AC3E}">
        <p14:creationId xmlns:p14="http://schemas.microsoft.com/office/powerpoint/2010/main" val="79772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56616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35661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35661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35661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35661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356616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35661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35661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35661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35661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3566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n.png">
            <a:extLst>
              <a:ext uri="{FF2B5EF4-FFF2-40B4-BE49-F238E27FC236}">
                <a16:creationId xmlns:a16="http://schemas.microsoft.com/office/drawing/2014/main" id="{FF09BE47-452E-9741-B86D-E0FA8D361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5" y="188837"/>
            <a:ext cx="810000" cy="54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90D7989-EBFB-DD4C-8BB9-3DDB22FDA088}"/>
              </a:ext>
            </a:extLst>
          </p:cNvPr>
          <p:cNvSpPr txBox="1"/>
          <p:nvPr/>
        </p:nvSpPr>
        <p:spPr>
          <a:xfrm>
            <a:off x="132382" y="72739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>
                <a:latin typeface="Georgia"/>
                <a:cs typeface="Georgia"/>
              </a:rPr>
              <a:t>République du Sénégal</a:t>
            </a:r>
          </a:p>
          <a:p>
            <a:pPr algn="ctr"/>
            <a:r>
              <a:rPr lang="fr-FR" sz="800" b="1" dirty="0">
                <a:latin typeface="Georgia"/>
                <a:cs typeface="Georgia"/>
              </a:rPr>
              <a:t>Un Peuple – Un But – Une Foi</a:t>
            </a:r>
          </a:p>
        </p:txBody>
      </p:sp>
      <p:pic>
        <p:nvPicPr>
          <p:cNvPr id="6" name="Image 5" descr="MSAS small.psd">
            <a:extLst>
              <a:ext uri="{FF2B5EF4-FFF2-40B4-BE49-F238E27FC236}">
                <a16:creationId xmlns:a16="http://schemas.microsoft.com/office/drawing/2014/main" id="{394C40BE-4459-B045-8FFE-91E0B875E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61" y="163343"/>
            <a:ext cx="516904" cy="6333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2F0157-2949-9D4D-B7D6-56F9356073E0}"/>
              </a:ext>
            </a:extLst>
          </p:cNvPr>
          <p:cNvSpPr txBox="1"/>
          <p:nvPr/>
        </p:nvSpPr>
        <p:spPr>
          <a:xfrm>
            <a:off x="7335589" y="72739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b="1" dirty="0">
                <a:latin typeface="Georgia"/>
                <a:cs typeface="Georgia"/>
              </a:rPr>
              <a:t>Ministère de la Santé</a:t>
            </a:r>
          </a:p>
          <a:p>
            <a:pPr algn="ctr"/>
            <a:r>
              <a:rPr lang="fr-FR" sz="800" b="1" dirty="0">
                <a:latin typeface="Georgia"/>
                <a:cs typeface="Georgia"/>
              </a:rPr>
              <a:t>et de l’Hygiène publique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E8EAAD4-D0B0-8742-A169-142EFEAA446F}"/>
              </a:ext>
            </a:extLst>
          </p:cNvPr>
          <p:cNvSpPr txBox="1">
            <a:spLocks/>
          </p:cNvSpPr>
          <p:nvPr/>
        </p:nvSpPr>
        <p:spPr>
          <a:xfrm>
            <a:off x="685800" y="1823289"/>
            <a:ext cx="7772400" cy="1034211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Revue annuelle conjointe </a:t>
            </a:r>
            <a:br>
              <a:rPr lang="fr-FR" dirty="0"/>
            </a:br>
            <a:r>
              <a:rPr lang="fr-FR" dirty="0"/>
              <a:t>2026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02FF24C-8240-014A-AAA7-A064A4F9D594}"/>
              </a:ext>
            </a:extLst>
          </p:cNvPr>
          <p:cNvSpPr txBox="1">
            <a:spLocks/>
          </p:cNvSpPr>
          <p:nvPr/>
        </p:nvSpPr>
        <p:spPr>
          <a:xfrm>
            <a:off x="3767328" y="3541854"/>
            <a:ext cx="4728097" cy="958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/>
              <a:t>Direction régionale de Kolda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8175090D-74B3-1948-9570-71ED2189C28B}"/>
              </a:ext>
            </a:extLst>
          </p:cNvPr>
          <p:cNvSpPr/>
          <p:nvPr/>
        </p:nvSpPr>
        <p:spPr>
          <a:xfrm>
            <a:off x="920187" y="1702410"/>
            <a:ext cx="7303625" cy="1300885"/>
          </a:xfrm>
          <a:prstGeom prst="round2Same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4F953EA-C05E-9D49-A76D-A1C9C2E4A476}"/>
              </a:ext>
            </a:extLst>
          </p:cNvPr>
          <p:cNvGrpSpPr/>
          <p:nvPr/>
        </p:nvGrpSpPr>
        <p:grpSpPr>
          <a:xfrm>
            <a:off x="4572000" y="3499358"/>
            <a:ext cx="3923425" cy="1001210"/>
            <a:chOff x="4572000" y="3499358"/>
            <a:chExt cx="3923425" cy="1001210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16FEEFB-4C9E-5741-8111-97980F176A8B}"/>
                </a:ext>
              </a:extLst>
            </p:cNvPr>
            <p:cNvCxnSpPr/>
            <p:nvPr/>
          </p:nvCxnSpPr>
          <p:spPr>
            <a:xfrm>
              <a:off x="4572000" y="4500568"/>
              <a:ext cx="39234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A3EC4F1F-91C0-D84A-81A6-48065867CEBF}"/>
                </a:ext>
              </a:extLst>
            </p:cNvPr>
            <p:cNvCxnSpPr/>
            <p:nvPr/>
          </p:nvCxnSpPr>
          <p:spPr>
            <a:xfrm>
              <a:off x="4572000" y="3499358"/>
              <a:ext cx="3923425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43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609600" y="414527"/>
            <a:ext cx="8229599" cy="70333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sz="2667" b="1" dirty="0"/>
              <a:t>PRÉSENTATION DE LA RÉGION(</a:t>
            </a:r>
            <a:r>
              <a:rPr lang="fr-FR" altLang="fr-FR" sz="2400" b="1" dirty="0"/>
              <a:t>7/</a:t>
            </a:r>
            <a:r>
              <a:rPr lang="fr-FR" sz="2400" b="1" dirty="0"/>
              <a:t>11</a:t>
            </a:r>
            <a:r>
              <a:rPr lang="fr-FR" altLang="fr-FR" sz="2667" b="1" dirty="0"/>
              <a:t>)</a:t>
            </a:r>
            <a:br>
              <a:rPr lang="fr-FR" altLang="fr-FR" sz="2667" b="1" dirty="0"/>
            </a:br>
            <a:r>
              <a:rPr lang="fr-FR" altLang="fr-FR" sz="2667" b="1" dirty="0"/>
              <a:t>RATIO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55136"/>
              </p:ext>
            </p:extLst>
          </p:nvPr>
        </p:nvGraphicFramePr>
        <p:xfrm>
          <a:off x="170688" y="1328929"/>
          <a:ext cx="8766048" cy="392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9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1265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Personnel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REGION</a:t>
                      </a:r>
                      <a:endParaRPr lang="fr-FR" sz="2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Normes</a:t>
                      </a:r>
                      <a:r>
                        <a:rPr lang="fr-FR" sz="2200" baseline="0" dirty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fr-FR" sz="2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Carte sanitaire</a:t>
                      </a:r>
                      <a:endParaRPr lang="fr-FR" sz="2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chemeClr val="bg1"/>
                          </a:solidFill>
                          <a:latin typeface="+mn-lt"/>
                        </a:rPr>
                        <a:t>ECARTS</a:t>
                      </a:r>
                    </a:p>
                  </a:txBody>
                  <a:tcPr marL="76208" marR="76208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21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Médecins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1/24 235 hbts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Selon les structures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8" marR="76208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055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IDE/AI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1/ 4 467 hbts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pour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5 000</a:t>
                      </a:r>
                      <a:r>
                        <a:rPr lang="fr-F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hbts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8" marR="76208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564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+mn-lt"/>
                        </a:rPr>
                        <a:t>SFE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1" dirty="0">
                          <a:solidFill>
                            <a:schemeClr val="tx1"/>
                          </a:solidFill>
                          <a:latin typeface="+mn-lt"/>
                        </a:rPr>
                        <a:t>1/ 1 547  FAR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pour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1500 à 2000 FAR</a:t>
                      </a:r>
                    </a:p>
                  </a:txBody>
                  <a:tcPr marL="76208" marR="76208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37</a:t>
                      </a:r>
                      <a:r>
                        <a:rPr lang="fr-F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6208" marR="76208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8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Moyens logistiques(8/</a:t>
            </a:r>
            <a:r>
              <a:rPr lang="fr-FR" sz="3600" b="1" dirty="0"/>
              <a:t>11</a:t>
            </a:r>
            <a:r>
              <a:rPr lang="fr-FR" dirty="0"/>
              <a:t>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55447" y="611124"/>
          <a:ext cx="8860537" cy="487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5862">
                <a:tc>
                  <a:txBody>
                    <a:bodyPr/>
                    <a:lstStyle/>
                    <a:p>
                      <a:endParaRPr lang="fr-F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</a:rPr>
                        <a:t>Fonctionnel</a:t>
                      </a:r>
                      <a:r>
                        <a:rPr lang="fr-FR" sz="2000" baseline="0" dirty="0">
                          <a:latin typeface="+mn-lt"/>
                        </a:rPr>
                        <a:t> </a:t>
                      </a:r>
                      <a:endParaRPr lang="fr-F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+mn-lt"/>
                        </a:rPr>
                        <a:t>Non</a:t>
                      </a:r>
                      <a:r>
                        <a:rPr lang="fr-FR" sz="2000" baseline="0" dirty="0">
                          <a:latin typeface="+mn-lt"/>
                        </a:rPr>
                        <a:t> fonctionnel </a:t>
                      </a:r>
                      <a:endParaRPr lang="fr-F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+mn-lt"/>
                        </a:rPr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+mn-lt"/>
                        </a:rPr>
                        <a:t>Gap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759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Véhicule de supervision</a:t>
                      </a:r>
                      <a:r>
                        <a:rPr lang="fr-FR" sz="2000" baseline="0" dirty="0">
                          <a:latin typeface="+mn-lt"/>
                        </a:rPr>
                        <a:t> </a:t>
                      </a:r>
                      <a:endParaRPr lang="fr-F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Ambulance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759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Ambulance médicalisée</a:t>
                      </a:r>
                      <a:r>
                        <a:rPr lang="fr-FR" sz="2000" baseline="0" dirty="0">
                          <a:latin typeface="+mn-lt"/>
                        </a:rPr>
                        <a:t> </a:t>
                      </a:r>
                      <a:endParaRPr lang="fr-F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20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Motos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759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Moto ambulance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38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Frigo PEV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759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+mn-lt"/>
                        </a:rPr>
                        <a:t>Groupe électrogène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Cartographie des partenaires techniques et financiers(9/11)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25288" y="474755"/>
          <a:ext cx="8786190" cy="483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71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Partenaires </a:t>
                      </a:r>
                      <a:r>
                        <a:rPr lang="fr-FR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techniques et financiers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Domaines d’intervention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 d’intervention</a:t>
                      </a:r>
                    </a:p>
                  </a:txBody>
                  <a:tcPr marL="0" marR="59121" marT="0" marB="0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254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UNFPA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SRMNIA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804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UNICEF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Survie de l’enfant /Santé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maternelle et néonatale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9619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USAID/OWOD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Renforcement du système de santé,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Paludisme/SRMNIA/PF/Nutrition/ WASH/RSS/CMU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97">
                <a:tc>
                  <a:txBody>
                    <a:bodyPr/>
                    <a:lstStyle/>
                    <a:p>
                      <a:pPr algn="l"/>
                      <a:r>
                        <a:rPr lang="fr-FR" sz="160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ChildFund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Nutrition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694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AMREF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Genre </a:t>
                      </a:r>
                    </a:p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Lutte contre la maladie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1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ENDA/SANTE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/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Santé de l’adolescent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MYF et Vélingara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9121" marR="5912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96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CRS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Surveillance épidémiologique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58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Cartographie des partenaires techniques et financiers(10/11)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23825" y="474756"/>
          <a:ext cx="8783507" cy="507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8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Partenaires </a:t>
                      </a:r>
                      <a:r>
                        <a:rPr lang="fr-FR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techniques et financiers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Domaines d’intervention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 d’intervention</a:t>
                      </a:r>
                    </a:p>
                  </a:txBody>
                  <a:tcPr marL="0" marR="59121" marT="0" marB="0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50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BANQUE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MONDIALE/ISMEA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SRMNIA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229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PLAN INTERNATIONAL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Tuberculose/Paludisme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119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FONDS</a:t>
                      </a:r>
                      <a:r>
                        <a:rPr lang="fr-FR" sz="1600" baseline="0" dirty="0"/>
                        <a:t> MONDIAL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VIH/Tuberculose/Paludisme</a:t>
                      </a:r>
                    </a:p>
                    <a:p>
                      <a:pPr algn="ctr"/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Renforcement du Système de Santé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186"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HUMANITE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INCLUSIVE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Santé de l’adolescent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DS Kolda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229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WORD VISION</a:t>
                      </a:r>
                      <a:r>
                        <a:rPr lang="fr-FR" sz="1600" baseline="0" dirty="0"/>
                        <a:t> 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Survie de l’enfant / Nutrition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285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ONG 7 A </a:t>
                      </a:r>
                      <a:r>
                        <a:rPr lang="fr-FR" sz="1600" dirty="0" err="1"/>
                        <a:t>Maréwé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SRMNIA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 PS du DS de MYF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173">
                <a:tc>
                  <a:txBody>
                    <a:bodyPr/>
                    <a:lstStyle/>
                    <a:p>
                      <a:pPr algn="l"/>
                      <a:r>
                        <a:rPr lang="fr-FR" sz="1600" dirty="0"/>
                        <a:t>PAM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Nutrition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90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b="1" dirty="0"/>
              <a:t>Cartographie des partenaires techniques et financiers(11/11)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23825" y="474756"/>
          <a:ext cx="8783507" cy="489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1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Partenaires </a:t>
                      </a:r>
                      <a:r>
                        <a:rPr lang="fr-FR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techniques et financiers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Domaines d’intervention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335145" algn="l"/>
                        </a:tabLs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Zone d’intervention</a:t>
                      </a:r>
                    </a:p>
                  </a:txBody>
                  <a:tcPr marL="0" marR="59121" marT="0" marB="0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517"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</a:rPr>
                        <a:t>MARIE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STOPES INTERNATIONNAL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Planification familiale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INTRA HEALTH (TCI)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Planification familiale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KOLDA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FODDE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IEC/SR (fistule, MGF) </a:t>
                      </a:r>
                    </a:p>
                  </a:txBody>
                  <a:tcPr marL="59121" marR="5912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0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Counterpart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/SUKABE JANGO 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Nutrition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fr-FR" sz="1600" baseline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Distrits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0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NI/PINGS-DIMBAYA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Nutrition/Genre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 les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0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Continus PV/Expertise France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Covid</a:t>
                      </a:r>
                      <a:r>
                        <a:rPr lang="fr-FR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19/Paludisme/TB/VIH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Tous</a:t>
                      </a:r>
                      <a:r>
                        <a:rPr lang="fr-FR" sz="160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les Districts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0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068A11-F279-614A-823D-3D52EA442EFF}"/>
              </a:ext>
            </a:extLst>
          </p:cNvPr>
          <p:cNvSpPr txBox="1">
            <a:spLocks/>
          </p:cNvSpPr>
          <p:nvPr/>
        </p:nvSpPr>
        <p:spPr>
          <a:xfrm>
            <a:off x="685800" y="1963809"/>
            <a:ext cx="7772400" cy="1841837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 EVOLUTION DES INDICATEURS DE PERFORMANCES 2025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73170203-5134-AF46-A824-26FE95EB4A57}"/>
              </a:ext>
            </a:extLst>
          </p:cNvPr>
          <p:cNvSpPr/>
          <p:nvPr/>
        </p:nvSpPr>
        <p:spPr>
          <a:xfrm>
            <a:off x="920187" y="1963809"/>
            <a:ext cx="7538013" cy="2069348"/>
          </a:xfrm>
          <a:prstGeom prst="round2Same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688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428263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SANTE DE BASE  (1/3)</a:t>
            </a:r>
            <a:endParaRPr lang="fr-FR" sz="2400" dirty="0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7415497"/>
              </p:ext>
            </p:extLst>
          </p:nvPr>
        </p:nvGraphicFramePr>
        <p:xfrm>
          <a:off x="219694" y="614818"/>
          <a:ext cx="8732716" cy="40918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80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538">
                  <a:extLst>
                    <a:ext uri="{9D8B030D-6E8A-4147-A177-3AD203B41FA5}">
                      <a16:colId xmlns:a16="http://schemas.microsoft.com/office/drawing/2014/main" val="1577275247"/>
                    </a:ext>
                  </a:extLst>
                </a:gridCol>
                <a:gridCol w="809768">
                  <a:extLst>
                    <a:ext uri="{9D8B030D-6E8A-4147-A177-3AD203B41FA5}">
                      <a16:colId xmlns:a16="http://schemas.microsoft.com/office/drawing/2014/main" val="149365692"/>
                    </a:ext>
                  </a:extLst>
                </a:gridCol>
                <a:gridCol w="1068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86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marL="228600" lvl="0" indent="-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centres de responsabilités ayant transmis un PTA aux normes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100%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2.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réalisation du monitoring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0%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3. 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districts sanitaires ayant détecté et contrôlé des épidémies et situations d'urgence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67%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4. 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couverture en RR1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+ 1%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3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couverture adéquate en CPN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7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0151450"/>
              </p:ext>
            </p:extLst>
          </p:nvPr>
        </p:nvGraphicFramePr>
        <p:xfrm>
          <a:off x="271730" y="641444"/>
          <a:ext cx="8628430" cy="452273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32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877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8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064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56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6. 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PVVIH ayant une charge virale supprimée (&lt;1000 copies/ ml)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423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7.</a:t>
                      </a:r>
                      <a:endParaRPr lang="fr-FR" sz="12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dépistage de l’hypertension artérielle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6851BD97-72E4-8E49-8BBE-BE4402E3AE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282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SANTE DE BASE (2/4)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2657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1">
            <a:extLst>
              <a:ext uri="{FF2B5EF4-FFF2-40B4-BE49-F238E27FC236}">
                <a16:creationId xmlns:a16="http://schemas.microsoft.com/office/drawing/2014/main" id="{93FDD73E-3914-794D-B7B7-9DAEBD6E3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289729"/>
              </p:ext>
            </p:extLst>
          </p:nvPr>
        </p:nvGraphicFramePr>
        <p:xfrm>
          <a:off x="271729" y="852055"/>
          <a:ext cx="8584887" cy="422613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72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484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16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9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7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rapports d'activités transmis par les EPS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05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structures privées qui transmettent leurs rapports d'activités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structures privées qui disposent d'une  autorisation d'ouverture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66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d’infections associées aux soins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8534"/>
                  </a:ext>
                </a:extLst>
              </a:tr>
            </a:tbl>
          </a:graphicData>
        </a:graphic>
      </p:graphicFrame>
      <p:sp>
        <p:nvSpPr>
          <p:cNvPr id="8" name="Titre 2">
            <a:extLst>
              <a:ext uri="{FF2B5EF4-FFF2-40B4-BE49-F238E27FC236}">
                <a16:creationId xmlns:a16="http://schemas.microsoft.com/office/drawing/2014/main" id="{9A644043-DC67-AB40-8CFF-66A1DF468E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282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SANTE DE REFERENCE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8722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1">
            <a:extLst>
              <a:ext uri="{FF2B5EF4-FFF2-40B4-BE49-F238E27FC236}">
                <a16:creationId xmlns:a16="http://schemas.microsoft.com/office/drawing/2014/main" id="{93FDD73E-3914-794D-B7B7-9DAEBD6E3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784616"/>
              </p:ext>
            </p:extLst>
          </p:nvPr>
        </p:nvGraphicFramePr>
        <p:xfrm>
          <a:off x="271729" y="852055"/>
          <a:ext cx="8584887" cy="419020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72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484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2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16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2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Proportion de décès audités dans les services de la maternité , néonatatologie , du SAU, et du bloc opératoire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-95%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0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décès au niveau des SAU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767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disponibilité des médicaments et produits de  traceurs au niveau des EPS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itre 2">
            <a:extLst>
              <a:ext uri="{FF2B5EF4-FFF2-40B4-BE49-F238E27FC236}">
                <a16:creationId xmlns:a16="http://schemas.microsoft.com/office/drawing/2014/main" id="{9A644043-DC67-AB40-8CFF-66A1DF468ED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282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SANTE DE REFERENCE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0022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428263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Plan (1/3)</a:t>
            </a:r>
            <a:endParaRPr lang="fr-FR" sz="2400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778A6C6-644C-DFCA-6F15-D173891E6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866598"/>
              </p:ext>
            </p:extLst>
          </p:nvPr>
        </p:nvGraphicFramePr>
        <p:xfrm>
          <a:off x="561861" y="825500"/>
          <a:ext cx="76677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28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4A150F4C-484E-8E4F-9C8A-AB11A4D60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282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PROTECTION SOCIALE (1/2)</a:t>
            </a:r>
            <a:endParaRPr lang="fr-FR" sz="2400" dirty="0"/>
          </a:p>
        </p:txBody>
      </p:sp>
      <p:graphicFrame>
        <p:nvGraphicFramePr>
          <p:cNvPr id="8" name="Espace réservé du contenu 1">
            <a:extLst>
              <a:ext uri="{FF2B5EF4-FFF2-40B4-BE49-F238E27FC236}">
                <a16:creationId xmlns:a16="http://schemas.microsoft.com/office/drawing/2014/main" id="{D0F3DAE6-63A1-A34B-B9C5-CFBA6B214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032844"/>
              </p:ext>
            </p:extLst>
          </p:nvPr>
        </p:nvGraphicFramePr>
        <p:xfrm>
          <a:off x="154745" y="543059"/>
          <a:ext cx="8876714" cy="471474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8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422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80118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109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2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21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11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4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15.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d'instances de coordination mensuelles tenues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72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16.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satisfaction des demandes de PEC médicale des soins couteux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86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Proportion de personnes ayant bénéficié d'accompagnement psychosocial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20521"/>
                  </a:ext>
                </a:extLst>
              </a:tr>
              <a:tr h="898641"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Taux de satisfaction des demandes de financement des projets économiques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98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14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>
            <a:extLst>
              <a:ext uri="{FF2B5EF4-FFF2-40B4-BE49-F238E27FC236}">
                <a16:creationId xmlns:a16="http://schemas.microsoft.com/office/drawing/2014/main" id="{4A150F4C-484E-8E4F-9C8A-AB11A4D605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0" cy="428263"/>
          </a:xfrm>
          <a:prstGeom prst="rect">
            <a:avLst/>
          </a:prstGeom>
        </p:spPr>
        <p:txBody>
          <a:bodyPr vert="horz" lIns="71323" tIns="35662" rIns="71323" bIns="35662" rtlCol="0" anchor="ctr">
            <a:normAutofit fontScale="975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PROTECTION SOCIALE (2/2)</a:t>
            </a:r>
            <a:endParaRPr lang="fr-FR" sz="2400" dirty="0"/>
          </a:p>
        </p:txBody>
      </p:sp>
      <p:graphicFrame>
        <p:nvGraphicFramePr>
          <p:cNvPr id="8" name="Espace réservé du contenu 1">
            <a:extLst>
              <a:ext uri="{FF2B5EF4-FFF2-40B4-BE49-F238E27FC236}">
                <a16:creationId xmlns:a16="http://schemas.microsoft.com/office/drawing/2014/main" id="{D0F3DAE6-63A1-A34B-B9C5-CFBA6B214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744350"/>
              </p:ext>
            </p:extLst>
          </p:nvPr>
        </p:nvGraphicFramePr>
        <p:xfrm>
          <a:off x="271729" y="543060"/>
          <a:ext cx="8745663" cy="456778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81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601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91158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98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53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09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9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</a:rPr>
                        <a:t>19.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Proportion de personnes et groupes vulnérables bénéficiaire de formation professionnelle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54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20.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Pourcentage de personnes handicapées détentrices de la carte d'égalité des chances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54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Proportion de services effectifs  offerts par la carte d'égalité des chances 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065733"/>
                  </a:ext>
                </a:extLst>
              </a:tr>
              <a:tr h="7054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Nombre de personnes handicapées bénéficiaires d'appareillages et d'aides techniques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1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52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068A11-F279-614A-823D-3D52EA442EFF}"/>
              </a:ext>
            </a:extLst>
          </p:cNvPr>
          <p:cNvSpPr txBox="1">
            <a:spLocks/>
          </p:cNvSpPr>
          <p:nvPr/>
        </p:nvSpPr>
        <p:spPr>
          <a:xfrm>
            <a:off x="685800" y="1963809"/>
            <a:ext cx="7772400" cy="1841837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 EVOLUTION DES AUTRES INDICATEURS  2025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73170203-5134-AF46-A824-26FE95EB4A57}"/>
              </a:ext>
            </a:extLst>
          </p:cNvPr>
          <p:cNvSpPr/>
          <p:nvPr/>
        </p:nvSpPr>
        <p:spPr>
          <a:xfrm>
            <a:off x="920187" y="1963809"/>
            <a:ext cx="7538013" cy="2069348"/>
          </a:xfrm>
          <a:prstGeom prst="round2Same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32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-1" y="0"/>
            <a:ext cx="4705109" cy="416689"/>
          </a:xfrm>
        </p:spPr>
        <p:txBody>
          <a:bodyPr>
            <a:normAutofit/>
          </a:bodyPr>
          <a:lstStyle/>
          <a:p>
            <a:r>
              <a:rPr lang="fr-FR" sz="1800" b="1" dirty="0">
                <a:latin typeface="Georgia" panose="02040502050405020303" pitchFamily="18" charset="0"/>
              </a:rPr>
              <a:t>SANTE MERE ENFANT (1/3)</a:t>
            </a:r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298041C6-4F4C-CD42-84B3-3829678EF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855114"/>
              </p:ext>
            </p:extLst>
          </p:nvPr>
        </p:nvGraphicFramePr>
        <p:xfrm>
          <a:off x="66208" y="646100"/>
          <a:ext cx="8628430" cy="449968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132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8773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8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53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2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9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7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d’utilisation en consultation prénatale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1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Taux d'achèvement en CPN 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d’accouchements assistés par du personnel qualifié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747448"/>
                  </a:ext>
                </a:extLst>
              </a:tr>
              <a:tr h="3386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décès maternel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77716"/>
                  </a:ext>
                </a:extLst>
              </a:tr>
              <a:tr h="3386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de décès maternel audité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139900"/>
                  </a:ext>
                </a:extLst>
              </a:tr>
              <a:tr h="8230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Taux de recrutement en planification familiale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12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855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6215"/>
            <a:ext cx="4572000" cy="388899"/>
          </a:xfrm>
        </p:spPr>
        <p:txBody>
          <a:bodyPr>
            <a:noAutofit/>
          </a:bodyPr>
          <a:lstStyle/>
          <a:p>
            <a:r>
              <a:rPr lang="fr-FR" sz="2000" b="1" dirty="0">
                <a:latin typeface="Georgia" panose="02040502050405020303" pitchFamily="18" charset="0"/>
              </a:rPr>
              <a:t>SANTE MERE ENFANT (2/3)</a:t>
            </a:r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5D940802-615F-4942-B6A4-A794AB151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497235"/>
              </p:ext>
            </p:extLst>
          </p:nvPr>
        </p:nvGraphicFramePr>
        <p:xfrm>
          <a:off x="154745" y="508333"/>
          <a:ext cx="8762832" cy="48038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82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81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90904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266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195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Taux de prévalence contraceptive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83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Pourcentage (%) d'enfants (0-59 mois) présentant une insuffisance pondérale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3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Prévalence du retard de croissance chez les enfants de 0 – 59 mois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50721"/>
                  </a:ext>
                </a:extLst>
              </a:tr>
              <a:tr h="92406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Pourcentage (%) d'enfants (0-59 mois) bénéficiant des services de nutrition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95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6215"/>
            <a:ext cx="4572000" cy="388899"/>
          </a:xfrm>
        </p:spPr>
        <p:txBody>
          <a:bodyPr>
            <a:noAutofit/>
          </a:bodyPr>
          <a:lstStyle/>
          <a:p>
            <a:r>
              <a:rPr lang="fr-FR" sz="2000" b="1" dirty="0">
                <a:latin typeface="Georgia" panose="02040502050405020303" pitchFamily="18" charset="0"/>
              </a:rPr>
              <a:t>SANTE MERE ENFANT (3/3)</a:t>
            </a:r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5D940802-615F-4942-B6A4-A794AB151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88517"/>
              </p:ext>
            </p:extLst>
          </p:nvPr>
        </p:nvGraphicFramePr>
        <p:xfrm>
          <a:off x="49696" y="508333"/>
          <a:ext cx="8980002" cy="484731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9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527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810505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122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5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8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0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Prévalence de la malnutrition aigüe globale chez les enfants de moins de 05 ans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1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Proportion d'enfants malnutris guéris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25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Taux couverture Hépatite B &lt; 24h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950721"/>
                  </a:ext>
                </a:extLst>
              </a:tr>
              <a:tr h="7366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Taux de couverture vaccinale en PENTA-3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+ 6%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6088"/>
                  </a:ext>
                </a:extLst>
              </a:tr>
              <a:tr h="8780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S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SN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Taux de couverture en RR1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   + 1%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16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63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MALADIES (1/2)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3D57EA7F-DB2E-F344-AB9E-9726E4BAC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682429"/>
              </p:ext>
            </p:extLst>
          </p:nvPr>
        </p:nvGraphicFramePr>
        <p:xfrm>
          <a:off x="271729" y="541105"/>
          <a:ext cx="8611013" cy="4436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3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428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7201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6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4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 PVVIH mis sous traitement antirétroviral </a:t>
                      </a:r>
                      <a:endParaRPr lang="fr-FR" sz="14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S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Pourcentage de PVVIH ayant une charge virale indétectable 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50197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Taux de détection de la tuberculose toutes formes confondues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104%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Taux de succès au traitement des nouveaux cas de TB à bacilloscopie positive </a:t>
                      </a:r>
                      <a:endParaRPr lang="fr-FR" sz="1400" dirty="0"/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81%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26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MALADIES (2/2)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3D57EA7F-DB2E-F344-AB9E-9726E4BAC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7095"/>
              </p:ext>
            </p:extLst>
          </p:nvPr>
        </p:nvGraphicFramePr>
        <p:xfrm>
          <a:off x="271729" y="541105"/>
          <a:ext cx="8611013" cy="452826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3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428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7201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6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4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Taux d’incidence palustre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83,9 ‰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18,77 ‰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5 ‰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-65,13‰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13,8‰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Taux de mortalité liée au paludisme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Proportion de centres de santé offrant des services de dépistage et de prise en charge de lésions précancéreuses du col conformément aux normes et protocoles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982682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SN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Proportion de femmes âgées de 30 à 49 ans qui ont fait un dépistage du cancer du col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95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MEDICAMENTS ET PRODUITS TRACEURS(1/1)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4" name="Espace réservé du contenu 1">
            <a:extLst>
              <a:ext uri="{FF2B5EF4-FFF2-40B4-BE49-F238E27FC236}">
                <a16:creationId xmlns:a16="http://schemas.microsoft.com/office/drawing/2014/main" id="{3D57EA7F-DB2E-F344-AB9E-9726E4BAC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976967"/>
              </p:ext>
            </p:extLst>
          </p:nvPr>
        </p:nvGraphicFramePr>
        <p:xfrm>
          <a:off x="271729" y="541105"/>
          <a:ext cx="8611013" cy="291325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7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3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428">
                  <a:extLst>
                    <a:ext uri="{9D8B030D-6E8A-4147-A177-3AD203B41FA5}">
                      <a16:colId xmlns:a16="http://schemas.microsoft.com/office/drawing/2014/main" val="1633189315"/>
                    </a:ext>
                  </a:extLst>
                </a:gridCol>
                <a:gridCol w="777201">
                  <a:extLst>
                    <a:ext uri="{9D8B030D-6E8A-4147-A177-3AD203B41FA5}">
                      <a16:colId xmlns:a16="http://schemas.microsoft.com/office/drawing/2014/main" val="2619464271"/>
                    </a:ext>
                  </a:extLst>
                </a:gridCol>
                <a:gridCol w="1076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1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47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Durée moyenne de rupture des médicaments et produits traceurs</a:t>
                      </a:r>
                    </a:p>
                    <a:p>
                      <a:pPr marL="0" marR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57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Proportion de médicaments/produits traceurs ayant connu une rupture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8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8722" y="69575"/>
            <a:ext cx="8483313" cy="619478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SOCIALE (1/2)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65D5FA8-C5DA-A0D0-A4B5-8C19C6AD4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41161"/>
              </p:ext>
            </p:extLst>
          </p:nvPr>
        </p:nvGraphicFramePr>
        <p:xfrm>
          <a:off x="208722" y="591378"/>
          <a:ext cx="8589585" cy="432352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9822">
                  <a:extLst>
                    <a:ext uri="{9D8B030D-6E8A-4147-A177-3AD203B41FA5}">
                      <a16:colId xmlns:a16="http://schemas.microsoft.com/office/drawing/2014/main" val="2747305410"/>
                    </a:ext>
                  </a:extLst>
                </a:gridCol>
                <a:gridCol w="3437834">
                  <a:extLst>
                    <a:ext uri="{9D8B030D-6E8A-4147-A177-3AD203B41FA5}">
                      <a16:colId xmlns:a16="http://schemas.microsoft.com/office/drawing/2014/main" val="210122778"/>
                    </a:ext>
                  </a:extLst>
                </a:gridCol>
                <a:gridCol w="718050">
                  <a:extLst>
                    <a:ext uri="{9D8B030D-6E8A-4147-A177-3AD203B41FA5}">
                      <a16:colId xmlns:a16="http://schemas.microsoft.com/office/drawing/2014/main" val="3553555602"/>
                    </a:ext>
                  </a:extLst>
                </a:gridCol>
                <a:gridCol w="845836">
                  <a:extLst>
                    <a:ext uri="{9D8B030D-6E8A-4147-A177-3AD203B41FA5}">
                      <a16:colId xmlns:a16="http://schemas.microsoft.com/office/drawing/2014/main" val="3736713530"/>
                    </a:ext>
                  </a:extLst>
                </a:gridCol>
                <a:gridCol w="780345">
                  <a:extLst>
                    <a:ext uri="{9D8B030D-6E8A-4147-A177-3AD203B41FA5}">
                      <a16:colId xmlns:a16="http://schemas.microsoft.com/office/drawing/2014/main" val="3479620086"/>
                    </a:ext>
                  </a:extLst>
                </a:gridCol>
                <a:gridCol w="1080495">
                  <a:extLst>
                    <a:ext uri="{9D8B030D-6E8A-4147-A177-3AD203B41FA5}">
                      <a16:colId xmlns:a16="http://schemas.microsoft.com/office/drawing/2014/main" val="855055248"/>
                    </a:ext>
                  </a:extLst>
                </a:gridCol>
                <a:gridCol w="1307203">
                  <a:extLst>
                    <a:ext uri="{9D8B030D-6E8A-4147-A177-3AD203B41FA5}">
                      <a16:colId xmlns:a16="http://schemas.microsoft.com/office/drawing/2014/main" val="2732804900"/>
                    </a:ext>
                  </a:extLst>
                </a:gridCol>
              </a:tblGrid>
              <a:tr h="10614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3076142"/>
                  </a:ext>
                </a:extLst>
              </a:tr>
              <a:tr h="6088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797970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Proportion d’organisations mutualistes fonctionnelles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 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13835"/>
                  </a:ext>
                </a:extLst>
              </a:tr>
              <a:tr h="59748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Taux de pénétration des mutuelles de santé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62%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800606"/>
                  </a:ext>
                </a:extLst>
              </a:tr>
              <a:tr h="75240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Pourcentage des bénéficiaires de la Carte d'Egalité des Chances enrôlés dans les mutuelles de santé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14471"/>
                  </a:ext>
                </a:extLst>
              </a:tr>
              <a:tr h="7513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Pourcentage d'enfants de moins de cinq ans ayant bénéficié de l'initiative de gratuité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73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DC8F7F8-293F-3444-AF9F-26CB3FF71FA7}"/>
              </a:ext>
            </a:extLst>
          </p:cNvPr>
          <p:cNvSpPr txBox="1">
            <a:spLocks/>
          </p:cNvSpPr>
          <p:nvPr/>
        </p:nvSpPr>
        <p:spPr>
          <a:xfrm>
            <a:off x="966486" y="2015801"/>
            <a:ext cx="7257326" cy="1207748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Présentation </a:t>
            </a:r>
            <a:br>
              <a:rPr lang="fr-FR" sz="4000" dirty="0"/>
            </a:br>
            <a:r>
              <a:rPr lang="fr-FR" sz="4000" dirty="0"/>
              <a:t>de la région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5EA8A9B9-526F-FE41-A436-B6D852A9490C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13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8722" y="69575"/>
            <a:ext cx="8483313" cy="619478"/>
          </a:xfrm>
        </p:spPr>
        <p:txBody>
          <a:bodyPr>
            <a:normAutofit fontScale="90000"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SOCIALE (2/2)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65D5FA8-C5DA-A0D0-A4B5-8C19C6AD4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448302"/>
              </p:ext>
            </p:extLst>
          </p:nvPr>
        </p:nvGraphicFramePr>
        <p:xfrm>
          <a:off x="208722" y="591378"/>
          <a:ext cx="8589585" cy="449901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9822">
                  <a:extLst>
                    <a:ext uri="{9D8B030D-6E8A-4147-A177-3AD203B41FA5}">
                      <a16:colId xmlns:a16="http://schemas.microsoft.com/office/drawing/2014/main" val="2747305410"/>
                    </a:ext>
                  </a:extLst>
                </a:gridCol>
                <a:gridCol w="3437834">
                  <a:extLst>
                    <a:ext uri="{9D8B030D-6E8A-4147-A177-3AD203B41FA5}">
                      <a16:colId xmlns:a16="http://schemas.microsoft.com/office/drawing/2014/main" val="210122778"/>
                    </a:ext>
                  </a:extLst>
                </a:gridCol>
                <a:gridCol w="718050">
                  <a:extLst>
                    <a:ext uri="{9D8B030D-6E8A-4147-A177-3AD203B41FA5}">
                      <a16:colId xmlns:a16="http://schemas.microsoft.com/office/drawing/2014/main" val="3553555602"/>
                    </a:ext>
                  </a:extLst>
                </a:gridCol>
                <a:gridCol w="845836">
                  <a:extLst>
                    <a:ext uri="{9D8B030D-6E8A-4147-A177-3AD203B41FA5}">
                      <a16:colId xmlns:a16="http://schemas.microsoft.com/office/drawing/2014/main" val="3736713530"/>
                    </a:ext>
                  </a:extLst>
                </a:gridCol>
                <a:gridCol w="780345">
                  <a:extLst>
                    <a:ext uri="{9D8B030D-6E8A-4147-A177-3AD203B41FA5}">
                      <a16:colId xmlns:a16="http://schemas.microsoft.com/office/drawing/2014/main" val="3479620086"/>
                    </a:ext>
                  </a:extLst>
                </a:gridCol>
                <a:gridCol w="1080495">
                  <a:extLst>
                    <a:ext uri="{9D8B030D-6E8A-4147-A177-3AD203B41FA5}">
                      <a16:colId xmlns:a16="http://schemas.microsoft.com/office/drawing/2014/main" val="855055248"/>
                    </a:ext>
                  </a:extLst>
                </a:gridCol>
                <a:gridCol w="1307203">
                  <a:extLst>
                    <a:ext uri="{9D8B030D-6E8A-4147-A177-3AD203B41FA5}">
                      <a16:colId xmlns:a16="http://schemas.microsoft.com/office/drawing/2014/main" val="2732804900"/>
                    </a:ext>
                  </a:extLst>
                </a:gridCol>
              </a:tblGrid>
              <a:tr h="106146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N°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Indicateurs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Réalisations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35661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Cibles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</a:rPr>
                        <a:t>Ecarts</a:t>
                      </a:r>
                      <a:endParaRPr lang="fr-FR" sz="1400" b="1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13076142"/>
                  </a:ext>
                </a:extLst>
              </a:tr>
              <a:tr h="6088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2025</a:t>
                      </a:r>
                      <a:endParaRPr lang="fr-FR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(2025-2024)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>
                          <a:effectLst/>
                        </a:rPr>
                        <a:t>Réalisation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</a:rPr>
                        <a:t>(2025-Cible 2025)</a:t>
                      </a:r>
                      <a:endParaRPr lang="fr-FR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797970"/>
                  </a:ext>
                </a:extLst>
              </a:tr>
              <a:tr h="5519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3566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 personnes handicapées détentrices de la carte d'égalité des chances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513835"/>
                  </a:ext>
                </a:extLst>
              </a:tr>
              <a:tr h="5974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bénéficiaires de la gratuité de la césarienne dans les structures publiques de santé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800606"/>
                  </a:ext>
                </a:extLst>
              </a:tr>
              <a:tr h="7524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bénéficiaires de la gratuité de l'hémodialyse dans les structures publiques de santé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14471"/>
                  </a:ext>
                </a:extLst>
              </a:tr>
              <a:tr h="75134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personnes âgées de 60 ans et plus ayant bénéficié du plan sésame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F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ND</a:t>
                      </a:r>
                      <a:endParaRPr lang="fr-F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35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891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068A11-F279-614A-823D-3D52EA442EFF}"/>
              </a:ext>
            </a:extLst>
          </p:cNvPr>
          <p:cNvSpPr txBox="1">
            <a:spLocks/>
          </p:cNvSpPr>
          <p:nvPr/>
        </p:nvSpPr>
        <p:spPr>
          <a:xfrm>
            <a:off x="685800" y="1963809"/>
            <a:ext cx="7772400" cy="1841837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 </a:t>
            </a:r>
            <a:r>
              <a:rPr lang="fr-FR" sz="3600" dirty="0"/>
              <a:t>EVALUATION DE L’An 1 de mise en œuvre de la LPS 2025-2029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73170203-5134-AF46-A824-26FE95EB4A57}"/>
              </a:ext>
            </a:extLst>
          </p:cNvPr>
          <p:cNvSpPr/>
          <p:nvPr/>
        </p:nvSpPr>
        <p:spPr>
          <a:xfrm>
            <a:off x="802993" y="1822826"/>
            <a:ext cx="7538013" cy="2069348"/>
          </a:xfrm>
          <a:prstGeom prst="round2SameRect">
            <a:avLst>
              <a:gd name="adj1" fmla="val 16667"/>
              <a:gd name="adj2" fmla="val 0"/>
            </a:avLst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55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INDICATEURS(1/3)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1C0FE1-8AA3-B64C-A9FD-DA69ADC0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25623"/>
              </p:ext>
            </p:extLst>
          </p:nvPr>
        </p:nvGraphicFramePr>
        <p:xfrm>
          <a:off x="201284" y="541416"/>
          <a:ext cx="8563155" cy="4965889"/>
        </p:xfrm>
        <a:graphic>
          <a:graphicData uri="http://schemas.openxmlformats.org/drawingml/2006/table">
            <a:tbl>
              <a:tblPr/>
              <a:tblGrid>
                <a:gridCol w="1201845">
                  <a:extLst>
                    <a:ext uri="{9D8B030D-6E8A-4147-A177-3AD203B41FA5}">
                      <a16:colId xmlns:a16="http://schemas.microsoft.com/office/drawing/2014/main" val="568731219"/>
                    </a:ext>
                  </a:extLst>
                </a:gridCol>
                <a:gridCol w="1076654">
                  <a:extLst>
                    <a:ext uri="{9D8B030D-6E8A-4147-A177-3AD203B41FA5}">
                      <a16:colId xmlns:a16="http://schemas.microsoft.com/office/drawing/2014/main" val="1670068034"/>
                    </a:ext>
                  </a:extLst>
                </a:gridCol>
                <a:gridCol w="1026577">
                  <a:extLst>
                    <a:ext uri="{9D8B030D-6E8A-4147-A177-3AD203B41FA5}">
                      <a16:colId xmlns:a16="http://schemas.microsoft.com/office/drawing/2014/main" val="1441022438"/>
                    </a:ext>
                  </a:extLst>
                </a:gridCol>
                <a:gridCol w="1126731">
                  <a:extLst>
                    <a:ext uri="{9D8B030D-6E8A-4147-A177-3AD203B41FA5}">
                      <a16:colId xmlns:a16="http://schemas.microsoft.com/office/drawing/2014/main" val="2604923835"/>
                    </a:ext>
                  </a:extLst>
                </a:gridCol>
                <a:gridCol w="1039097">
                  <a:extLst>
                    <a:ext uri="{9D8B030D-6E8A-4147-A177-3AD203B41FA5}">
                      <a16:colId xmlns:a16="http://schemas.microsoft.com/office/drawing/2014/main" val="202856261"/>
                    </a:ext>
                  </a:extLst>
                </a:gridCol>
                <a:gridCol w="1039097">
                  <a:extLst>
                    <a:ext uri="{9D8B030D-6E8A-4147-A177-3AD203B41FA5}">
                      <a16:colId xmlns:a16="http://schemas.microsoft.com/office/drawing/2014/main" val="2875371302"/>
                    </a:ext>
                  </a:extLst>
                </a:gridCol>
                <a:gridCol w="1026577">
                  <a:extLst>
                    <a:ext uri="{9D8B030D-6E8A-4147-A177-3AD203B41FA5}">
                      <a16:colId xmlns:a16="http://schemas.microsoft.com/office/drawing/2014/main" val="675881720"/>
                    </a:ext>
                  </a:extLst>
                </a:gridCol>
                <a:gridCol w="1026577">
                  <a:extLst>
                    <a:ext uri="{9D8B030D-6E8A-4147-A177-3AD203B41FA5}">
                      <a16:colId xmlns:a16="http://schemas.microsoft.com/office/drawing/2014/main" val="890037952"/>
                    </a:ext>
                  </a:extLst>
                </a:gridCol>
              </a:tblGrid>
              <a:tr h="2292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ORIENTATIONS STRATEGIQUES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PROGRAMMES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OBJECTIFS SPECIFIQUES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RESULTATS ATTENDUS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INDICATEURS DE PERFORMANCE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43979"/>
                  </a:ext>
                </a:extLst>
              </a:tr>
              <a:tr h="54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Indicateurs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Valeur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Année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Réalisation 2025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740189"/>
                  </a:ext>
                </a:extLst>
              </a:tr>
              <a:tr h="15904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Amélioration de la Gouvernance et digitalisation intégrale du secteur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Gouvernance et Digitalisation intégrale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Renforcer la performance du secteur à travers l'optimisation des ressources et la digitalisation intégrale en collaboration avec le secteur privé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 meilleure gouvernance du secteur est mise en place avec l’effectivité de la gestion axée sur les résultats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Nombre d’infirmiers d’État pour 1 000 habitants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janv-50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¼ 467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62584"/>
                  </a:ext>
                </a:extLst>
              </a:tr>
              <a:tr h="2636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Nombre de sage-femmes d’État pour 1 000 femmes en âge de reproduction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                1/1193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1/</a:t>
                      </a:r>
                      <a:r>
                        <a:rPr lang="fr-FR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1 547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347159"/>
                  </a:ext>
                </a:extLst>
              </a:tr>
              <a:tr h="1590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Nombre de médecins pour 10 000 habitants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janv-00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1/30 293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01980"/>
                  </a:ext>
                </a:extLst>
              </a:tr>
              <a:tr h="2113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Part du budget alloué à la santé dans le budget global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9,40%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149706"/>
                  </a:ext>
                </a:extLst>
              </a:tr>
              <a:tr h="15904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Part du financement privé dans la santé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9,30%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96509"/>
                  </a:ext>
                </a:extLst>
              </a:tr>
              <a:tr h="2877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Nombre de structures de Santé (EPS, CS, et PS) délivrant le dossier patient informatisé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975393"/>
                  </a:ext>
                </a:extLst>
              </a:tr>
              <a:tr h="785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1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9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INDICATEURS((2/3)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1C0FE1-8AA3-B64C-A9FD-DA69ADC0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675716"/>
              </p:ext>
            </p:extLst>
          </p:nvPr>
        </p:nvGraphicFramePr>
        <p:xfrm>
          <a:off x="201282" y="471577"/>
          <a:ext cx="8741435" cy="4839355"/>
        </p:xfrm>
        <a:graphic>
          <a:graphicData uri="http://schemas.openxmlformats.org/drawingml/2006/table">
            <a:tbl>
              <a:tblPr/>
              <a:tblGrid>
                <a:gridCol w="1210934">
                  <a:extLst>
                    <a:ext uri="{9D8B030D-6E8A-4147-A177-3AD203B41FA5}">
                      <a16:colId xmlns:a16="http://schemas.microsoft.com/office/drawing/2014/main" val="568731219"/>
                    </a:ext>
                  </a:extLst>
                </a:gridCol>
                <a:gridCol w="1101400">
                  <a:extLst>
                    <a:ext uri="{9D8B030D-6E8A-4147-A177-3AD203B41FA5}">
                      <a16:colId xmlns:a16="http://schemas.microsoft.com/office/drawing/2014/main" val="1670068034"/>
                    </a:ext>
                  </a:extLst>
                </a:gridCol>
                <a:gridCol w="1050172">
                  <a:extLst>
                    <a:ext uri="{9D8B030D-6E8A-4147-A177-3AD203B41FA5}">
                      <a16:colId xmlns:a16="http://schemas.microsoft.com/office/drawing/2014/main" val="1441022438"/>
                    </a:ext>
                  </a:extLst>
                </a:gridCol>
                <a:gridCol w="1050415">
                  <a:extLst>
                    <a:ext uri="{9D8B030D-6E8A-4147-A177-3AD203B41FA5}">
                      <a16:colId xmlns:a16="http://schemas.microsoft.com/office/drawing/2014/main" val="2604923835"/>
                    </a:ext>
                  </a:extLst>
                </a:gridCol>
                <a:gridCol w="1165191">
                  <a:extLst>
                    <a:ext uri="{9D8B030D-6E8A-4147-A177-3AD203B41FA5}">
                      <a16:colId xmlns:a16="http://schemas.microsoft.com/office/drawing/2014/main" val="202856261"/>
                    </a:ext>
                  </a:extLst>
                </a:gridCol>
                <a:gridCol w="1062979">
                  <a:extLst>
                    <a:ext uri="{9D8B030D-6E8A-4147-A177-3AD203B41FA5}">
                      <a16:colId xmlns:a16="http://schemas.microsoft.com/office/drawing/2014/main" val="2875371302"/>
                    </a:ext>
                  </a:extLst>
                </a:gridCol>
                <a:gridCol w="1050172">
                  <a:extLst>
                    <a:ext uri="{9D8B030D-6E8A-4147-A177-3AD203B41FA5}">
                      <a16:colId xmlns:a16="http://schemas.microsoft.com/office/drawing/2014/main" val="675881720"/>
                    </a:ext>
                  </a:extLst>
                </a:gridCol>
                <a:gridCol w="1050172">
                  <a:extLst>
                    <a:ext uri="{9D8B030D-6E8A-4147-A177-3AD203B41FA5}">
                      <a16:colId xmlns:a16="http://schemas.microsoft.com/office/drawing/2014/main" val="890037952"/>
                    </a:ext>
                  </a:extLst>
                </a:gridCol>
              </a:tblGrid>
              <a:tr h="148953"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ORIENTATIONS STRATEGIQUES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PROGRAMMES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OBJECTIFS SPECIFIQUES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RESULTATS ATTENDUS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INDICATEURS DE PERFORMANCE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43979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Valeur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Année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Réalisation 2025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740189"/>
                  </a:ext>
                </a:extLst>
              </a:tr>
              <a:tr h="296211">
                <a:tc rowSpan="7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Développement de la prévention et promotion de la santé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Prévention et promotion de la santé 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Amener les populations à adopter des comportements favorables à la santé et à la lutte contre les effets du changement climatique dans une approche multisectorielle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la morbi-mortalité est réduite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Taux de couverture RR1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86%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709125"/>
                  </a:ext>
                </a:extLst>
              </a:tr>
              <a:tr h="7379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Pourcentage d’enfants âgés de 0-11 mois complètement vaccinés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83%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93020"/>
                  </a:ext>
                </a:extLst>
              </a:tr>
              <a:tr h="14742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Nombre de départements ministériels ayant élaboré et mis en œuvre des cahiers de charge pour agir sur les déterminants de la santé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324721"/>
                  </a:ext>
                </a:extLst>
              </a:tr>
              <a:tr h="37914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Proportion de districts sanitaires ayant pris en compte la dimension changement climatique dans leur PTA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890277"/>
                  </a:ext>
                </a:extLst>
              </a:tr>
              <a:tr h="8006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94030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Prévalence contraceptive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25,60%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20%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144442"/>
                  </a:ext>
                </a:extLst>
              </a:tr>
              <a:tr h="2962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Incidence du paludisme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31,2‰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19 ‰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30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3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2435" y="212803"/>
            <a:ext cx="8229600" cy="476250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INDICATEURS(3/3)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61C0FE1-8AA3-B64C-A9FD-DA69ADC0C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6611"/>
              </p:ext>
            </p:extLst>
          </p:nvPr>
        </p:nvGraphicFramePr>
        <p:xfrm>
          <a:off x="172247" y="537838"/>
          <a:ext cx="8718431" cy="5056228"/>
        </p:xfrm>
        <a:graphic>
          <a:graphicData uri="http://schemas.openxmlformats.org/drawingml/2006/table">
            <a:tbl>
              <a:tblPr/>
              <a:tblGrid>
                <a:gridCol w="1223638">
                  <a:extLst>
                    <a:ext uri="{9D8B030D-6E8A-4147-A177-3AD203B41FA5}">
                      <a16:colId xmlns:a16="http://schemas.microsoft.com/office/drawing/2014/main" val="568731219"/>
                    </a:ext>
                  </a:extLst>
                </a:gridCol>
                <a:gridCol w="1096177">
                  <a:extLst>
                    <a:ext uri="{9D8B030D-6E8A-4147-A177-3AD203B41FA5}">
                      <a16:colId xmlns:a16="http://schemas.microsoft.com/office/drawing/2014/main" val="1670068034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1441022438"/>
                    </a:ext>
                  </a:extLst>
                </a:gridCol>
                <a:gridCol w="1147162">
                  <a:extLst>
                    <a:ext uri="{9D8B030D-6E8A-4147-A177-3AD203B41FA5}">
                      <a16:colId xmlns:a16="http://schemas.microsoft.com/office/drawing/2014/main" val="2604923835"/>
                    </a:ext>
                  </a:extLst>
                </a:gridCol>
                <a:gridCol w="1057939">
                  <a:extLst>
                    <a:ext uri="{9D8B030D-6E8A-4147-A177-3AD203B41FA5}">
                      <a16:colId xmlns:a16="http://schemas.microsoft.com/office/drawing/2014/main" val="202856261"/>
                    </a:ext>
                  </a:extLst>
                </a:gridCol>
                <a:gridCol w="1057939">
                  <a:extLst>
                    <a:ext uri="{9D8B030D-6E8A-4147-A177-3AD203B41FA5}">
                      <a16:colId xmlns:a16="http://schemas.microsoft.com/office/drawing/2014/main" val="2875371302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675881720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890037952"/>
                    </a:ext>
                  </a:extLst>
                </a:gridCol>
              </a:tblGrid>
              <a:tr h="165396"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ORIENTATIONS STRATEGIQUES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PROGRAMMES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OBJECTIFS SPECIFIQUES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RESULTATS ATTENDUS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INDICATEURS DE PERFORMANCE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43979"/>
                  </a:ext>
                </a:extLst>
              </a:tr>
              <a:tr h="2966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Indicateurs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Valeur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Année de référence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Réalisation 2025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740189"/>
                  </a:ext>
                </a:extLst>
              </a:tr>
              <a:tr h="739180">
                <a:tc rowSpan="8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Diversification de l’offre de soins de santé de qualité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Offre de soins de santé de qualité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Développer une offre de soins de santé centrée sur les populations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Des services de soins accessibles, efficaces et équitables sont développés pour satisfaire les besoins des populations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Indice de couverture des services essentiels (ICSE)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50,2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971077"/>
                  </a:ext>
                </a:extLst>
              </a:tr>
              <a:tr h="444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Ratio de mortalité maternelle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134/100 000 NV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317/100 000 NV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86259"/>
                  </a:ext>
                </a:extLst>
              </a:tr>
              <a:tr h="444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Quotient de mortalité néo natale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19 ‰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740548"/>
                  </a:ext>
                </a:extLst>
              </a:tr>
              <a:tr h="444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Quotient de mortalité infantile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 ,6 ‰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69,9 ‰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823999"/>
                  </a:ext>
                </a:extLst>
              </a:tr>
              <a:tr h="4441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Quotient de mortalité infanto-juvénile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35,7 ‰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101,5‰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2714"/>
                  </a:ext>
                </a:extLst>
              </a:tr>
              <a:tr h="26698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Prévalence           de la malnutrition aiguë chez les enfants de moins de 5 ans             aiguë     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885377"/>
                  </a:ext>
                </a:extLst>
              </a:tr>
              <a:tr h="7671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8,10%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7,7%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93781"/>
                  </a:ext>
                </a:extLst>
              </a:tr>
              <a:tr h="8866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Taux de disponibilité des médicaments et autres produits de santé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86%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754" marR="1754" marT="17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46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281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8DC8F7F8-293F-3444-AF9F-26CB3FF71FA7}"/>
              </a:ext>
            </a:extLst>
          </p:cNvPr>
          <p:cNvSpPr txBox="1">
            <a:spLocks/>
          </p:cNvSpPr>
          <p:nvPr/>
        </p:nvSpPr>
        <p:spPr>
          <a:xfrm>
            <a:off x="966486" y="2015801"/>
            <a:ext cx="7257326" cy="1207748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EXECUTION BUDGETAIRE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5EA8A9B9-526F-FE41-A436-B6D852A9490C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30868"/>
            <a:ext cx="8229600" cy="427885"/>
          </a:xfrm>
        </p:spPr>
        <p:txBody>
          <a:bodyPr>
            <a:normAutofit fontScale="90000"/>
          </a:bodyPr>
          <a:lstStyle/>
          <a:p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ETAT</a:t>
            </a:r>
            <a:r>
              <a:rPr lang="fr-FR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F31CFAC-31E1-3534-70C7-3E20B8A22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828708"/>
              </p:ext>
            </p:extLst>
          </p:nvPr>
        </p:nvGraphicFramePr>
        <p:xfrm>
          <a:off x="98475" y="597323"/>
          <a:ext cx="8758142" cy="451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057">
                  <a:extLst>
                    <a:ext uri="{9D8B030D-6E8A-4147-A177-3AD203B41FA5}">
                      <a16:colId xmlns:a16="http://schemas.microsoft.com/office/drawing/2014/main" val="216505308"/>
                    </a:ext>
                  </a:extLst>
                </a:gridCol>
                <a:gridCol w="1680022">
                  <a:extLst>
                    <a:ext uri="{9D8B030D-6E8A-4147-A177-3AD203B41FA5}">
                      <a16:colId xmlns:a16="http://schemas.microsoft.com/office/drawing/2014/main" val="429011954"/>
                    </a:ext>
                  </a:extLst>
                </a:gridCol>
                <a:gridCol w="1666251">
                  <a:extLst>
                    <a:ext uri="{9D8B030D-6E8A-4147-A177-3AD203B41FA5}">
                      <a16:colId xmlns:a16="http://schemas.microsoft.com/office/drawing/2014/main" val="1521473710"/>
                    </a:ext>
                  </a:extLst>
                </a:gridCol>
                <a:gridCol w="1693792">
                  <a:extLst>
                    <a:ext uri="{9D8B030D-6E8A-4147-A177-3AD203B41FA5}">
                      <a16:colId xmlns:a16="http://schemas.microsoft.com/office/drawing/2014/main" val="1417938216"/>
                    </a:ext>
                  </a:extLst>
                </a:gridCol>
                <a:gridCol w="1680020">
                  <a:extLst>
                    <a:ext uri="{9D8B030D-6E8A-4147-A177-3AD203B41FA5}">
                      <a16:colId xmlns:a16="http://schemas.microsoft.com/office/drawing/2014/main" val="3355583577"/>
                    </a:ext>
                  </a:extLst>
                </a:gridCol>
              </a:tblGrid>
              <a:tr h="149124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Crédits LFI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total   engagement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total   liquidations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Crédits non liquidés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675423"/>
                  </a:ext>
                </a:extLst>
              </a:tr>
              <a:tr h="3023363">
                <a:tc>
                  <a:txBody>
                    <a:bodyPr/>
                    <a:lstStyle/>
                    <a:p>
                      <a:pPr marL="0" algn="l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187 257 500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186 357 500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185 757 500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900 000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168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6365"/>
            <a:ext cx="8229600" cy="381646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Collectivité territoriale / PTF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75D462F-34A3-4378-4BEB-068AEAFC3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536383"/>
              </p:ext>
            </p:extLst>
          </p:nvPr>
        </p:nvGraphicFramePr>
        <p:xfrm>
          <a:off x="196948" y="852781"/>
          <a:ext cx="8677086" cy="4363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181">
                  <a:extLst>
                    <a:ext uri="{9D8B030D-6E8A-4147-A177-3AD203B41FA5}">
                      <a16:colId xmlns:a16="http://schemas.microsoft.com/office/drawing/2014/main" val="246555477"/>
                    </a:ext>
                  </a:extLst>
                </a:gridCol>
                <a:gridCol w="1526791">
                  <a:extLst>
                    <a:ext uri="{9D8B030D-6E8A-4147-A177-3AD203B41FA5}">
                      <a16:colId xmlns:a16="http://schemas.microsoft.com/office/drawing/2014/main" val="1968081726"/>
                    </a:ext>
                  </a:extLst>
                </a:gridCol>
                <a:gridCol w="1515291">
                  <a:extLst>
                    <a:ext uri="{9D8B030D-6E8A-4147-A177-3AD203B41FA5}">
                      <a16:colId xmlns:a16="http://schemas.microsoft.com/office/drawing/2014/main" val="494735775"/>
                    </a:ext>
                  </a:extLst>
                </a:gridCol>
                <a:gridCol w="1471749">
                  <a:extLst>
                    <a:ext uri="{9D8B030D-6E8A-4147-A177-3AD203B41FA5}">
                      <a16:colId xmlns:a16="http://schemas.microsoft.com/office/drawing/2014/main" val="4062960599"/>
                    </a:ext>
                  </a:extLst>
                </a:gridCol>
                <a:gridCol w="1270893">
                  <a:extLst>
                    <a:ext uri="{9D8B030D-6E8A-4147-A177-3AD203B41FA5}">
                      <a16:colId xmlns:a16="http://schemas.microsoft.com/office/drawing/2014/main" val="1269866469"/>
                    </a:ext>
                  </a:extLst>
                </a:gridCol>
                <a:gridCol w="1446181">
                  <a:extLst>
                    <a:ext uri="{9D8B030D-6E8A-4147-A177-3AD203B41FA5}">
                      <a16:colId xmlns:a16="http://schemas.microsoft.com/office/drawing/2014/main" val="1566106511"/>
                    </a:ext>
                  </a:extLst>
                </a:gridCol>
              </a:tblGrid>
              <a:tr h="150118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PREVU(1)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MOBILISE(2)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EXECUTE(3)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MOBILISATION(2/1)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fr-FR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EXÉCUTION(3/1)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79621"/>
                  </a:ext>
                </a:extLst>
              </a:tr>
              <a:tr h="1076014">
                <a:tc>
                  <a:txBody>
                    <a:bodyPr/>
                    <a:lstStyle/>
                    <a:p>
                      <a:pPr marL="0" algn="l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/>
                      </a:r>
                      <a:br>
                        <a:rPr lang="fr-F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</a:br>
                      <a:r>
                        <a:rPr lang="fr-F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Collectivités territoriales 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202 112 198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188 606 598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188 606 598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7087827"/>
                  </a:ext>
                </a:extLst>
              </a:tr>
              <a:tr h="893230">
                <a:tc>
                  <a:txBody>
                    <a:bodyPr/>
                    <a:lstStyle/>
                    <a:p>
                      <a:pPr marL="0" algn="l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PTF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1 487 782 750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1 398 501 942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1 381 068 134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88393596"/>
                  </a:ext>
                </a:extLst>
              </a:tr>
              <a:tr h="893230">
                <a:tc>
                  <a:txBody>
                    <a:bodyPr/>
                    <a:lstStyle/>
                    <a:p>
                      <a:pPr marL="0" algn="l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TOTAL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1 689 894 948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1 587 108 540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1 569 674 732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948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7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fr-FR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recettes propres</a:t>
            </a: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2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D7DA269-C1E2-134A-511D-42782955D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562307"/>
              </p:ext>
            </p:extLst>
          </p:nvPr>
        </p:nvGraphicFramePr>
        <p:xfrm>
          <a:off x="0" y="590843"/>
          <a:ext cx="8813074" cy="4512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509">
                  <a:extLst>
                    <a:ext uri="{9D8B030D-6E8A-4147-A177-3AD203B41FA5}">
                      <a16:colId xmlns:a16="http://schemas.microsoft.com/office/drawing/2014/main" val="3832346319"/>
                    </a:ext>
                  </a:extLst>
                </a:gridCol>
                <a:gridCol w="1646480">
                  <a:extLst>
                    <a:ext uri="{9D8B030D-6E8A-4147-A177-3AD203B41FA5}">
                      <a16:colId xmlns:a16="http://schemas.microsoft.com/office/drawing/2014/main" val="418555365"/>
                    </a:ext>
                  </a:extLst>
                </a:gridCol>
                <a:gridCol w="1734683">
                  <a:extLst>
                    <a:ext uri="{9D8B030D-6E8A-4147-A177-3AD203B41FA5}">
                      <a16:colId xmlns:a16="http://schemas.microsoft.com/office/drawing/2014/main" val="740026914"/>
                    </a:ext>
                  </a:extLst>
                </a:gridCol>
                <a:gridCol w="1705282">
                  <a:extLst>
                    <a:ext uri="{9D8B030D-6E8A-4147-A177-3AD203B41FA5}">
                      <a16:colId xmlns:a16="http://schemas.microsoft.com/office/drawing/2014/main" val="3869078840"/>
                    </a:ext>
                  </a:extLst>
                </a:gridCol>
                <a:gridCol w="1492120">
                  <a:extLst>
                    <a:ext uri="{9D8B030D-6E8A-4147-A177-3AD203B41FA5}">
                      <a16:colId xmlns:a16="http://schemas.microsoft.com/office/drawing/2014/main" val="712253188"/>
                    </a:ext>
                  </a:extLst>
                </a:gridCol>
              </a:tblGrid>
              <a:tr h="161918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STRUCTURES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RECETTES(1)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DEPENSES(2)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SOLDE(1-2)</a:t>
                      </a:r>
                    </a:p>
                  </a:txBody>
                  <a:tcPr marL="109728" marR="109728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</a:p>
                  </a:txBody>
                  <a:tcPr marL="109728" marR="109728" marT="54864" marB="54864" anchor="ctr"/>
                </a:tc>
                <a:extLst>
                  <a:ext uri="{0D108BD9-81ED-4DB2-BD59-A6C34878D82A}">
                    <a16:rowId xmlns:a16="http://schemas.microsoft.com/office/drawing/2014/main" val="2807716047"/>
                  </a:ext>
                </a:extLst>
              </a:tr>
              <a:tr h="2893194">
                <a:tc>
                  <a:txBody>
                    <a:bodyPr/>
                    <a:lstStyle/>
                    <a:p>
                      <a:pPr marL="0" algn="l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801 943 967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705 194 552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96 749 415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>
                        <a:buNone/>
                      </a:pPr>
                      <a:endParaRPr lang="fr-FR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01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0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E762944-1D73-8A40-878C-186E2BC94FC4}"/>
              </a:ext>
            </a:extLst>
          </p:cNvPr>
          <p:cNvSpPr txBox="1">
            <a:spLocks/>
          </p:cNvSpPr>
          <p:nvPr/>
        </p:nvSpPr>
        <p:spPr>
          <a:xfrm>
            <a:off x="685800" y="1963809"/>
            <a:ext cx="7772400" cy="772251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Analyse des Performances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967FF86C-160A-EF4E-94CD-5D89459F45D8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1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 txBox="1">
            <a:spLocks/>
          </p:cNvSpPr>
          <p:nvPr/>
        </p:nvSpPr>
        <p:spPr>
          <a:xfrm>
            <a:off x="76850" y="25950"/>
            <a:ext cx="8873370" cy="355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Présentation </a:t>
            </a:r>
            <a:r>
              <a:rPr kumimoji="0" lang="fr-FR" sz="15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de REGION DE KOLDA(</a:t>
            </a:r>
            <a:r>
              <a:rPr kumimoji="0" lang="fr-FR" sz="15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1</a:t>
            </a:r>
            <a:r>
              <a:rPr kumimoji="0" lang="fr-FR" sz="15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/</a:t>
            </a: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11</a:t>
            </a:r>
            <a:r>
              <a:rPr kumimoji="0" lang="fr-FR" sz="15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)</a:t>
            </a:r>
            <a:endParaRPr kumimoji="0" lang="fr-FR" sz="27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624806-942E-4860-B773-0A800CC3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1" y="667746"/>
            <a:ext cx="6309503" cy="4469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E59E23-4A9A-4090-A23F-EA3439CFDCF0}"/>
              </a:ext>
            </a:extLst>
          </p:cNvPr>
          <p:cNvSpPr/>
          <p:nvPr/>
        </p:nvSpPr>
        <p:spPr>
          <a:xfrm>
            <a:off x="113184" y="520498"/>
            <a:ext cx="2462375" cy="4969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12°20 et 13°40 latitude nord,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13° et 16°  longitude ouest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4BC982-89CE-4E94-BCE8-A158C3D82E34}"/>
              </a:ext>
            </a:extLst>
          </p:cNvPr>
          <p:cNvSpPr/>
          <p:nvPr/>
        </p:nvSpPr>
        <p:spPr>
          <a:xfrm>
            <a:off x="113185" y="1156878"/>
            <a:ext cx="2462375" cy="10111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NORD: Gambie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SUD: Guinée Bissau/Guinée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EST: Tambacounda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Ouest: Sédhiou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784F5E-1564-44CB-A5AD-39DC981740A2}"/>
              </a:ext>
            </a:extLst>
          </p:cNvPr>
          <p:cNvSpPr/>
          <p:nvPr/>
        </p:nvSpPr>
        <p:spPr>
          <a:xfrm>
            <a:off x="128559" y="2303159"/>
            <a:ext cx="2462375" cy="7039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3 Départements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40 Communes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09 Arrondissements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1F9EE-238A-4234-A0CD-7D9CE294AF02}"/>
              </a:ext>
            </a:extLst>
          </p:cNvPr>
          <p:cNvSpPr/>
          <p:nvPr/>
        </p:nvSpPr>
        <p:spPr>
          <a:xfrm>
            <a:off x="128559" y="3133449"/>
            <a:ext cx="2447001" cy="3775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Superficie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13.721 km² 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soit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7% TN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E5FEE-260A-46C9-A43C-E79F7A9532A8}"/>
              </a:ext>
            </a:extLst>
          </p:cNvPr>
          <p:cNvSpPr/>
          <p:nvPr/>
        </p:nvSpPr>
        <p:spPr>
          <a:xfrm>
            <a:off x="128559" y="3682974"/>
            <a:ext cx="2538508" cy="8661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Population en 2025 (proj ANSD)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969.385 hbts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Densité : </a:t>
            </a:r>
            <a:r>
              <a:rPr lang="fr-FR" sz="1350" dirty="0">
                <a:solidFill>
                  <a:prstClr val="black"/>
                </a:solidFill>
                <a:latin typeface="Georgia"/>
              </a:rPr>
              <a:t>71</a:t>
            </a: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hbts/Km²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564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000" b="1" dirty="0"/>
              <a:t>Points </a:t>
            </a:r>
            <a:r>
              <a:rPr lang="fr-FR" sz="2000" b="1" dirty="0" smtClean="0"/>
              <a:t>forts(1/3)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390" y="429413"/>
            <a:ext cx="8763256" cy="4914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100" dirty="0" smtClean="0">
                <a:latin typeface="Tw Cen MT" panose="020B0602020104020603" pitchFamily="34" charset="0"/>
              </a:rPr>
              <a:t>Levée du mot d’ordre de rétention des données dans 98% des PPS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Pérennisation de l’approche </a:t>
            </a:r>
            <a:r>
              <a:rPr lang="fr-SN" altLang="fr-FR" sz="2100" dirty="0" err="1" smtClean="0">
                <a:latin typeface="Tw Cen MT" panose="020B0602020104020603" pitchFamily="34" charset="0"/>
              </a:rPr>
              <a:t>Optivac</a:t>
            </a:r>
            <a:r>
              <a:rPr lang="fr-SN" altLang="fr-FR" sz="2100" dirty="0" smtClean="0">
                <a:latin typeface="Tw Cen MT" panose="020B0602020104020603" pitchFamily="34" charset="0"/>
              </a:rPr>
              <a:t>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Digitalisation des équipements de chaine de froid;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Amélioration de la carte sanitaire (création de 6 nouveaux PS)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Augmentation des RH spécialisées au niveau de l’EPS 2 de Kolda;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Renforcement de la logistique du SAMU inter régional (ambulance SMUR)</a:t>
            </a:r>
          </a:p>
        </p:txBody>
      </p:sp>
    </p:spTree>
    <p:extLst>
      <p:ext uri="{BB962C8B-B14F-4D97-AF65-F5344CB8AC3E}">
        <p14:creationId xmlns:p14="http://schemas.microsoft.com/office/powerpoint/2010/main" val="662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000" b="1" dirty="0"/>
              <a:t>Points </a:t>
            </a:r>
            <a:r>
              <a:rPr lang="fr-FR" sz="2000" b="1" dirty="0" smtClean="0"/>
              <a:t>forts(2/3)</a:t>
            </a:r>
            <a:endParaRPr lang="fr-FR" sz="2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390" y="429413"/>
            <a:ext cx="8763256" cy="49145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Affectation de 10 SFE (Projet SWEED+)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Tenue régulière des instance de coordination;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Dynamisme </a:t>
            </a:r>
            <a:r>
              <a:rPr lang="fr-SN" altLang="fr-FR" sz="2100" dirty="0">
                <a:latin typeface="Tw Cen MT" panose="020B0602020104020603" pitchFamily="34" charset="0"/>
              </a:rPr>
              <a:t>de la </a:t>
            </a:r>
            <a:r>
              <a:rPr lang="fr-SN" altLang="fr-FR" sz="2100" dirty="0" err="1">
                <a:latin typeface="Tw Cen MT" panose="020B0602020104020603" pitchFamily="34" charset="0"/>
              </a:rPr>
              <a:t>task</a:t>
            </a:r>
            <a:r>
              <a:rPr lang="fr-SN" altLang="fr-FR" sz="2100" dirty="0">
                <a:latin typeface="Tw Cen MT" panose="020B0602020104020603" pitchFamily="34" charset="0"/>
              </a:rPr>
              <a:t> force multisectorielle </a:t>
            </a:r>
            <a:r>
              <a:rPr lang="fr-SN" altLang="fr-FR" sz="2100" dirty="0" smtClean="0">
                <a:latin typeface="Tw Cen MT" panose="020B0602020104020603" pitchFamily="34" charset="0"/>
              </a:rPr>
              <a:t>de promotion du PEV;</a:t>
            </a:r>
            <a:endParaRPr lang="fr-SN" altLang="fr-FR" sz="21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Réponse multisectorielle à l’épidémie de la FVR (One </a:t>
            </a:r>
            <a:r>
              <a:rPr lang="fr-SN" altLang="fr-FR" sz="2100" dirty="0" err="1" smtClean="0">
                <a:latin typeface="Tw Cen MT" panose="020B0602020104020603" pitchFamily="34" charset="0"/>
              </a:rPr>
              <a:t>Health</a:t>
            </a:r>
            <a:r>
              <a:rPr lang="fr-SN" altLang="fr-FR" sz="2100" dirty="0" smtClean="0">
                <a:latin typeface="Tw Cen MT" panose="020B0602020104020603" pitchFamily="34" charset="0"/>
              </a:rPr>
              <a:t>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Signature de protocole d’entente sur la gestion transfrontalière de l’abandon des MGF (Région de Kolda-</a:t>
            </a:r>
            <a:r>
              <a:rPr lang="fr-SN" altLang="fr-FR" sz="2100" dirty="0" err="1" smtClean="0">
                <a:latin typeface="Tw Cen MT" panose="020B0602020104020603" pitchFamily="34" charset="0"/>
              </a:rPr>
              <a:t>Bafata</a:t>
            </a:r>
            <a:r>
              <a:rPr lang="fr-SN" altLang="fr-FR" sz="2100" dirty="0" smtClean="0">
                <a:latin typeface="Tw Cen MT" panose="020B0602020104020603" pitchFamily="34" charset="0"/>
              </a:rPr>
              <a:t>-</a:t>
            </a:r>
            <a:r>
              <a:rPr lang="fr-SN" altLang="fr-FR" sz="2100" dirty="0" err="1" smtClean="0">
                <a:latin typeface="Tw Cen MT" panose="020B0602020104020603" pitchFamily="34" charset="0"/>
              </a:rPr>
              <a:t>Janjanburey</a:t>
            </a:r>
            <a:r>
              <a:rPr lang="fr-SN" altLang="fr-FR" sz="2100" dirty="0" smtClean="0">
                <a:latin typeface="Tw Cen MT" panose="020B0602020104020603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SN" altLang="fr-FR" sz="2100" dirty="0" smtClean="0">
                <a:latin typeface="Tw Cen MT" panose="020B0602020104020603" pitchFamily="34" charset="0"/>
              </a:rPr>
              <a:t>Organisation de l’hôpital militaire de campagne à Médina Yoro Foulah;</a:t>
            </a:r>
          </a:p>
        </p:txBody>
      </p:sp>
    </p:spTree>
    <p:extLst>
      <p:ext uri="{BB962C8B-B14F-4D97-AF65-F5344CB8AC3E}">
        <p14:creationId xmlns:p14="http://schemas.microsoft.com/office/powerpoint/2010/main" val="12223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000" b="1" dirty="0"/>
              <a:t>Points </a:t>
            </a:r>
            <a:r>
              <a:rPr lang="fr-FR" sz="2000" b="1" dirty="0" smtClean="0"/>
              <a:t>forts(3/3)</a:t>
            </a:r>
            <a:endParaRPr lang="fr-FR" sz="2000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715879"/>
            <a:ext cx="8862834" cy="43073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Tw Cen MT" panose="020B0602020104020603" pitchFamily="34" charset="0"/>
              </a:rPr>
              <a:t>Amélioration de la performance des indicateurs entre 2024 et 2025: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Tw Cen MT" panose="020B0602020104020603" pitchFamily="34" charset="0"/>
              </a:rPr>
              <a:t>PEV</a:t>
            </a:r>
            <a:r>
              <a:rPr lang="fr-FR" sz="1800" dirty="0" smtClean="0">
                <a:latin typeface="Tw Cen MT" panose="020B0602020104020603" pitchFamily="34" charset="0"/>
              </a:rPr>
              <a:t>: </a:t>
            </a:r>
            <a:r>
              <a:rPr lang="fr-FR" sz="1600" dirty="0" smtClean="0">
                <a:latin typeface="Tw Cen MT" panose="020B0602020104020603" pitchFamily="34" charset="0"/>
              </a:rPr>
              <a:t>hépatite &lt; 24H; Penta 3 et RR1;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Tw Cen MT" panose="020B0602020104020603" pitchFamily="34" charset="0"/>
              </a:rPr>
              <a:t>Santé de </a:t>
            </a:r>
            <a:r>
              <a:rPr lang="fr-FR" sz="1800" b="1" dirty="0">
                <a:latin typeface="Tw Cen MT" panose="020B0602020104020603" pitchFamily="34" charset="0"/>
              </a:rPr>
              <a:t>la mère</a:t>
            </a:r>
            <a:r>
              <a:rPr lang="fr-FR" sz="1800" dirty="0">
                <a:latin typeface="Tw Cen MT" panose="020B0602020104020603" pitchFamily="34" charset="0"/>
              </a:rPr>
              <a:t>: </a:t>
            </a:r>
            <a:r>
              <a:rPr lang="fr-FR" sz="1600" dirty="0">
                <a:latin typeface="Tw Cen MT" panose="020B0602020104020603" pitchFamily="34" charset="0"/>
              </a:rPr>
              <a:t>Taux d’utilisation en consultation </a:t>
            </a:r>
            <a:r>
              <a:rPr lang="fr-FR" sz="1600" dirty="0" smtClean="0">
                <a:latin typeface="Tw Cen MT" panose="020B0602020104020603" pitchFamily="34" charset="0"/>
              </a:rPr>
              <a:t>prénatale; </a:t>
            </a:r>
            <a:r>
              <a:rPr lang="fr-FR" sz="1600" dirty="0">
                <a:latin typeface="Tw Cen MT" panose="020B0602020104020603" pitchFamily="34" charset="0"/>
              </a:rPr>
              <a:t>Taux d'achèvement en </a:t>
            </a:r>
            <a:r>
              <a:rPr lang="fr-FR" sz="1600" dirty="0" smtClean="0">
                <a:latin typeface="Tw Cen MT" panose="020B0602020104020603" pitchFamily="34" charset="0"/>
              </a:rPr>
              <a:t>CPN; Proportion </a:t>
            </a:r>
            <a:r>
              <a:rPr lang="fr-FR" sz="1600" dirty="0">
                <a:latin typeface="Tw Cen MT" panose="020B0602020104020603" pitchFamily="34" charset="0"/>
              </a:rPr>
              <a:t>d’accouchements assistés par du personnel </a:t>
            </a:r>
            <a:r>
              <a:rPr lang="fr-FR" sz="1600" dirty="0" smtClean="0">
                <a:latin typeface="Tw Cen MT" panose="020B0602020104020603" pitchFamily="34" charset="0"/>
              </a:rPr>
              <a:t>qualifié;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b="1" dirty="0" smtClean="0">
                <a:latin typeface="Tw Cen MT" panose="020B0602020104020603" pitchFamily="34" charset="0"/>
              </a:rPr>
              <a:t>Santé de l’enfant</a:t>
            </a:r>
            <a:r>
              <a:rPr lang="fr-FR" sz="1800" b="1" dirty="0">
                <a:latin typeface="Tw Cen MT" panose="020B0602020104020603" pitchFamily="34" charset="0"/>
              </a:rPr>
              <a:t>: </a:t>
            </a:r>
            <a:r>
              <a:rPr lang="fr-FR" sz="1600" dirty="0">
                <a:latin typeface="Tw Cen MT" panose="020B0602020104020603" pitchFamily="34" charset="0"/>
              </a:rPr>
              <a:t>Pourcentage (%) d'enfants (0-59 mois) présentant une insuffisance </a:t>
            </a:r>
            <a:r>
              <a:rPr lang="fr-FR" sz="1600" dirty="0" smtClean="0">
                <a:latin typeface="Tw Cen MT" panose="020B0602020104020603" pitchFamily="34" charset="0"/>
              </a:rPr>
              <a:t>pondérale; Prévalence </a:t>
            </a:r>
            <a:r>
              <a:rPr lang="fr-FR" sz="1600" dirty="0">
                <a:latin typeface="Tw Cen MT" panose="020B0602020104020603" pitchFamily="34" charset="0"/>
              </a:rPr>
              <a:t>du retard de croissance chez les enfants de 0 – 59 </a:t>
            </a:r>
            <a:r>
              <a:rPr lang="fr-FR" sz="1600" dirty="0" smtClean="0">
                <a:latin typeface="Tw Cen MT" panose="020B0602020104020603" pitchFamily="34" charset="0"/>
              </a:rPr>
              <a:t>mois; Pourcentage </a:t>
            </a:r>
            <a:r>
              <a:rPr lang="fr-FR" sz="1600" dirty="0">
                <a:latin typeface="Tw Cen MT" panose="020B0602020104020603" pitchFamily="34" charset="0"/>
              </a:rPr>
              <a:t>(%) d'enfants (0-59 mois) bénéficiant des services de </a:t>
            </a:r>
            <a:r>
              <a:rPr lang="fr-FR" sz="1600" dirty="0" smtClean="0">
                <a:latin typeface="Tw Cen MT" panose="020B0602020104020603" pitchFamily="34" charset="0"/>
              </a:rPr>
              <a:t>nutrition; Prévalence </a:t>
            </a:r>
            <a:r>
              <a:rPr lang="fr-FR" sz="1600" dirty="0">
                <a:latin typeface="Tw Cen MT" panose="020B0602020104020603" pitchFamily="34" charset="0"/>
              </a:rPr>
              <a:t>de la malnutrition aigüe globale chez les enfants de moins de 05 </a:t>
            </a:r>
            <a:r>
              <a:rPr lang="fr-FR" sz="1600" dirty="0" smtClean="0">
                <a:latin typeface="Tw Cen MT" panose="020B0602020104020603" pitchFamily="34" charset="0"/>
              </a:rPr>
              <a:t>ans; Proportion </a:t>
            </a:r>
            <a:r>
              <a:rPr lang="fr-FR" sz="1600" dirty="0">
                <a:latin typeface="Tw Cen MT" panose="020B0602020104020603" pitchFamily="34" charset="0"/>
              </a:rPr>
              <a:t>d'enfants malnutris guéris </a:t>
            </a:r>
            <a:endParaRPr lang="fr-FR" sz="1600" dirty="0" smtClean="0">
              <a:latin typeface="Tw Cen MT" panose="020B06020201040206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b="1" dirty="0">
                <a:latin typeface="Tw Cen MT" panose="020B0602020104020603" pitchFamily="34" charset="0"/>
              </a:rPr>
              <a:t>Paludisme</a:t>
            </a:r>
            <a:r>
              <a:rPr lang="fr-FR" sz="1800" dirty="0">
                <a:latin typeface="Tw Cen MT" panose="020B0602020104020603" pitchFamily="34" charset="0"/>
              </a:rPr>
              <a:t>: </a:t>
            </a:r>
            <a:r>
              <a:rPr lang="fr-FR" sz="1400" dirty="0">
                <a:latin typeface="Tw Cen MT" panose="020B0602020104020603" pitchFamily="34" charset="0"/>
              </a:rPr>
              <a:t>Baisse du taux d’incidence palustre et de la mortalité liée au paludisme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 smtClean="0">
              <a:latin typeface="Tw Cen MT" panose="020B06020201040206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000" b="1" dirty="0"/>
              <a:t>Points à améliorer(1/2)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15879"/>
            <a:ext cx="8862834" cy="4580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Disponibilité des ambulances, motos et véhicules de supervision;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Maintenance </a:t>
            </a:r>
            <a:r>
              <a:rPr lang="fr-FR" sz="2000" dirty="0">
                <a:latin typeface="Tw Cen MT" panose="020B0602020104020603" pitchFamily="34" charset="0"/>
              </a:rPr>
              <a:t>de la logistique roulante;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Arrêt </a:t>
            </a:r>
            <a:r>
              <a:rPr lang="fr-FR" sz="2000" dirty="0">
                <a:latin typeface="Tw Cen MT" panose="020B0602020104020603" pitchFamily="34" charset="0"/>
              </a:rPr>
              <a:t>des chantiers des  </a:t>
            </a:r>
            <a:r>
              <a:rPr lang="fr-FR" sz="2000" dirty="0" smtClean="0">
                <a:latin typeface="Tw Cen MT" panose="020B0602020104020603" pitchFamily="34" charset="0"/>
              </a:rPr>
              <a:t>10 postes </a:t>
            </a:r>
            <a:r>
              <a:rPr lang="fr-FR" sz="2000" dirty="0">
                <a:latin typeface="Tw Cen MT" panose="020B0602020104020603" pitchFamily="34" charset="0"/>
              </a:rPr>
              <a:t>de santé  en contruction (PUDC) 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Arrêt des travaux de </a:t>
            </a:r>
            <a:r>
              <a:rPr lang="fr-FR" sz="2000" dirty="0" smtClean="0">
                <a:latin typeface="Tw Cen MT" panose="020B0602020104020603" pitchFamily="34" charset="0"/>
              </a:rPr>
              <a:t>réhabilitation </a:t>
            </a:r>
            <a:r>
              <a:rPr lang="fr-FR" sz="2000" dirty="0">
                <a:latin typeface="Tw Cen MT" panose="020B0602020104020603" pitchFamily="34" charset="0"/>
              </a:rPr>
              <a:t>du CRFS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Non démarrage </a:t>
            </a:r>
            <a:r>
              <a:rPr lang="fr-FR" sz="2000" dirty="0" smtClean="0">
                <a:latin typeface="Tw Cen MT" panose="020B0602020104020603" pitchFamily="34" charset="0"/>
              </a:rPr>
              <a:t>des travaux du CS de </a:t>
            </a:r>
            <a:r>
              <a:rPr lang="fr-FR" sz="2000" dirty="0">
                <a:latin typeface="Tw Cen MT" panose="020B0602020104020603" pitchFamily="34" charset="0"/>
              </a:rPr>
              <a:t>Médina </a:t>
            </a:r>
            <a:r>
              <a:rPr lang="fr-FR" sz="2000" dirty="0" smtClean="0">
                <a:latin typeface="Tw Cen MT" panose="020B0602020104020603" pitchFamily="34" charset="0"/>
              </a:rPr>
              <a:t>Yoro Foulah;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Non démarrage du bloc SOU de Médina Gounass;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Construction </a:t>
            </a:r>
            <a:r>
              <a:rPr lang="fr-FR" sz="2000" dirty="0">
                <a:latin typeface="Tw Cen MT" panose="020B0602020104020603" pitchFamily="34" charset="0"/>
              </a:rPr>
              <a:t>et équipements  des </a:t>
            </a:r>
            <a:r>
              <a:rPr lang="fr-FR" sz="2000" dirty="0" smtClean="0">
                <a:latin typeface="Tw Cen MT" panose="020B0602020104020603" pitchFamily="34" charset="0"/>
              </a:rPr>
              <a:t>SBH;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9"/>
            <a:ext cx="8229600" cy="427885"/>
          </a:xfrm>
        </p:spPr>
        <p:txBody>
          <a:bodyPr>
            <a:noAutofit/>
          </a:bodyPr>
          <a:lstStyle/>
          <a:p>
            <a:r>
              <a:rPr lang="fr-FR" sz="2000" b="1" dirty="0"/>
              <a:t>Points à améliorer(2/2)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96" y="669255"/>
            <a:ext cx="9022203" cy="4690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Diminution des financement des PTF (arrêt de l’USAID)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Disponibilité </a:t>
            </a:r>
            <a:r>
              <a:rPr lang="fr-FR" sz="2000" dirty="0">
                <a:latin typeface="Tw Cen MT" panose="020B0602020104020603" pitchFamily="34" charset="0"/>
              </a:rPr>
              <a:t>des ressources humaines (Santé, service d’hygiène</a:t>
            </a:r>
            <a:r>
              <a:rPr lang="fr-FR" sz="2000" dirty="0" smtClean="0">
                <a:latin typeface="Tw Cen MT" panose="020B0602020104020603" pitchFamily="34" charset="0"/>
              </a:rPr>
              <a:t>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Maintien des ressources humaines dans la région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Disponibilité </a:t>
            </a:r>
            <a:r>
              <a:rPr lang="fr-FR" sz="2000" dirty="0">
                <a:latin typeface="Tw Cen MT" panose="020B0602020104020603" pitchFamily="34" charset="0"/>
              </a:rPr>
              <a:t>du sang; </a:t>
            </a:r>
            <a:endParaRPr lang="fr-FR" sz="2000" dirty="0" smtClean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Disponibilité de radiographie et du </a:t>
            </a:r>
            <a:r>
              <a:rPr lang="fr-FR" sz="2000" dirty="0" err="1" smtClean="0">
                <a:latin typeface="Tw Cen MT" panose="020B0602020104020603" pitchFamily="34" charset="0"/>
              </a:rPr>
              <a:t>GenExpert</a:t>
            </a:r>
            <a:r>
              <a:rPr lang="fr-FR" sz="2000" dirty="0" smtClean="0">
                <a:latin typeface="Tw Cen MT" panose="020B0602020104020603" pitchFamily="34" charset="0"/>
              </a:rPr>
              <a:t> au CS de Vélingara;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Absence d’incinérateur fonctionnel au niveau de la </a:t>
            </a:r>
            <a:r>
              <a:rPr lang="fr-FR" sz="2000" dirty="0" smtClean="0">
                <a:latin typeface="Tw Cen MT" panose="020B0602020104020603" pitchFamily="34" charset="0"/>
              </a:rPr>
              <a:t>région;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Absence de mise en œuvre du monitoring.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C7EBCDC-D8FC-124F-B329-8BE6B6671394}"/>
              </a:ext>
            </a:extLst>
          </p:cNvPr>
          <p:cNvSpPr txBox="1">
            <a:spLocks/>
          </p:cNvSpPr>
          <p:nvPr/>
        </p:nvSpPr>
        <p:spPr>
          <a:xfrm>
            <a:off x="972272" y="2288216"/>
            <a:ext cx="7211029" cy="65206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perspectives</a:t>
            </a:r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308C72D2-4608-2448-8AD4-92EBA78EEAED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7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800E1AB-87FB-C14D-B026-F108FBD02A19}"/>
              </a:ext>
            </a:extLst>
          </p:cNvPr>
          <p:cNvSpPr txBox="1"/>
          <p:nvPr/>
        </p:nvSpPr>
        <p:spPr>
          <a:xfrm>
            <a:off x="0" y="0"/>
            <a:ext cx="413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Perspectives </a:t>
            </a:r>
          </a:p>
          <a:p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11" y="493947"/>
            <a:ext cx="8454453" cy="45341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latin typeface="Tw Cen MT" panose="020B0602020104020603" pitchFamily="34" charset="0"/>
              </a:rPr>
              <a:t>Dotation </a:t>
            </a:r>
            <a:r>
              <a:rPr lang="fr-FR" sz="2400" dirty="0">
                <a:latin typeface="Tw Cen MT" panose="020B0602020104020603" pitchFamily="34" charset="0"/>
              </a:rPr>
              <a:t>de genexpert au DS de Vélingara;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Tw Cen MT" panose="020B0602020104020603" pitchFamily="34" charset="0"/>
              </a:rPr>
              <a:t>Construction du centre de santé de MYF;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Tw Cen MT" panose="020B0602020104020603" pitchFamily="34" charset="0"/>
              </a:rPr>
              <a:t>Ouverture  du bloc SONU de Médina Gounass;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latin typeface="Tw Cen MT" panose="020B0602020104020603" pitchFamily="34" charset="0"/>
              </a:rPr>
              <a:t>Reprise des </a:t>
            </a:r>
            <a:r>
              <a:rPr lang="fr-FR" sz="2400" dirty="0">
                <a:latin typeface="Tw Cen MT" panose="020B0602020104020603" pitchFamily="34" charset="0"/>
              </a:rPr>
              <a:t>chantiers inachevés des projets (PUDC);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Tw Cen MT" panose="020B0602020104020603" pitchFamily="34" charset="0"/>
              </a:rPr>
              <a:t>Redécoupage des districts de Vélingara et de Kolda;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Tw Cen MT" panose="020B0602020104020603" pitchFamily="34" charset="0"/>
              </a:rPr>
              <a:t>Démarrage du </a:t>
            </a:r>
            <a:r>
              <a:rPr lang="fr-FR" sz="2400" dirty="0" smtClean="0">
                <a:latin typeface="Tw Cen MT" panose="020B0602020104020603" pitchFamily="34" charset="0"/>
              </a:rPr>
              <a:t>SAMU inter </a:t>
            </a:r>
            <a:r>
              <a:rPr lang="fr-FR" sz="2400" dirty="0">
                <a:latin typeface="Tw Cen MT" panose="020B0602020104020603" pitchFamily="34" charset="0"/>
              </a:rPr>
              <a:t>régional;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latin typeface="Tw Cen MT" panose="020B0602020104020603" pitchFamily="34" charset="0"/>
              </a:rPr>
              <a:t>Démarrage du Centre de santé de </a:t>
            </a:r>
            <a:r>
              <a:rPr lang="fr-FR" sz="2400" dirty="0" err="1" smtClean="0">
                <a:latin typeface="Tw Cen MT" panose="020B0602020104020603" pitchFamily="34" charset="0"/>
              </a:rPr>
              <a:t>Dabo</a:t>
            </a:r>
            <a:r>
              <a:rPr lang="fr-FR" sz="2400" dirty="0" smtClean="0">
                <a:latin typeface="Tw Cen MT" panose="020B0602020104020603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latin typeface="Tw Cen MT" panose="020B0602020104020603" pitchFamily="34" charset="0"/>
              </a:rPr>
              <a:t>Réhabilitation/Renforcement des équipements et des SAU et des UAU;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2400" dirty="0" smtClean="0">
                <a:latin typeface="Tw Cen MT" panose="020B0602020104020603" pitchFamily="34" charset="0"/>
              </a:rPr>
              <a:t>Dotation du CS de Vélingara en radiographie numérique;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7CA2EB2-A918-A849-96A7-D05DB676335C}"/>
              </a:ext>
            </a:extLst>
          </p:cNvPr>
          <p:cNvSpPr txBox="1">
            <a:spLocks/>
          </p:cNvSpPr>
          <p:nvPr/>
        </p:nvSpPr>
        <p:spPr>
          <a:xfrm>
            <a:off x="972272" y="2288216"/>
            <a:ext cx="7211029" cy="652069"/>
          </a:xfrm>
          <a:prstGeom prst="rect">
            <a:avLst/>
          </a:prstGeom>
        </p:spPr>
        <p:txBody>
          <a:bodyPr vert="horz" lIns="71323" tIns="35662" rIns="71323" bIns="35662" rtlCol="0" anchor="t">
            <a:noAutofit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1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recommandations</a:t>
            </a:r>
          </a:p>
        </p:txBody>
      </p:sp>
      <p:sp>
        <p:nvSpPr>
          <p:cNvPr id="5" name="Rectangle : avec coins arrondis en haut 4">
            <a:extLst>
              <a:ext uri="{FF2B5EF4-FFF2-40B4-BE49-F238E27FC236}">
                <a16:creationId xmlns:a16="http://schemas.microsoft.com/office/drawing/2014/main" id="{AA4BFF51-233E-5F46-8E18-19C5BCC3C1CE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9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29"/>
            <a:ext cx="4572000" cy="427885"/>
          </a:xfrm>
        </p:spPr>
        <p:txBody>
          <a:bodyPr>
            <a:noAutofit/>
          </a:bodyPr>
          <a:lstStyle/>
          <a:p>
            <a:r>
              <a:rPr lang="fr-FR" sz="2400" b="1" dirty="0"/>
              <a:t>Niveau District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717453"/>
            <a:ext cx="8848578" cy="45579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Poursuivre le suivi de </a:t>
            </a:r>
            <a:r>
              <a:rPr lang="fr-FR" sz="2000" dirty="0">
                <a:latin typeface="Tw Cen MT" panose="020B0602020104020603" pitchFamily="34" charset="0"/>
              </a:rPr>
              <a:t>la saisie des données  dans le </a:t>
            </a:r>
            <a:r>
              <a:rPr lang="fr-FR" sz="2000" dirty="0" smtClean="0">
                <a:latin typeface="Tw Cen MT" panose="020B0602020104020603" pitchFamily="34" charset="0"/>
              </a:rPr>
              <a:t>DHIS2;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Assurer la maintenance préventive et curative de la logistique </a:t>
            </a:r>
            <a:r>
              <a:rPr lang="fr-FR" sz="2000" dirty="0" smtClean="0">
                <a:latin typeface="Tw Cen MT" panose="020B0602020104020603" pitchFamily="34" charset="0"/>
              </a:rPr>
              <a:t>roulante;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Reprendre la mise en œuvre du monitoring des activités primaires;</a:t>
            </a:r>
          </a:p>
        </p:txBody>
      </p:sp>
    </p:spTree>
    <p:extLst>
      <p:ext uri="{BB962C8B-B14F-4D97-AF65-F5344CB8AC3E}">
        <p14:creationId xmlns:p14="http://schemas.microsoft.com/office/powerpoint/2010/main" val="33188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Niveau Région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7377" y="703912"/>
            <a:ext cx="8745607" cy="46136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Poursuivre </a:t>
            </a:r>
            <a:r>
              <a:rPr lang="fr-FR" sz="2000" dirty="0">
                <a:latin typeface="Tw Cen MT" panose="020B0602020104020603" pitchFamily="34" charset="0"/>
              </a:rPr>
              <a:t>le plaidoyer pour le démarrage des travaux du CS </a:t>
            </a:r>
            <a:r>
              <a:rPr lang="fr-FR" sz="2000" dirty="0" smtClean="0">
                <a:latin typeface="Tw Cen MT" panose="020B0602020104020603" pitchFamily="34" charset="0"/>
              </a:rPr>
              <a:t>MYF;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Poursuivre le plaidoyer pour le démarrage </a:t>
            </a:r>
            <a:r>
              <a:rPr lang="fr-FR" sz="2000" dirty="0" smtClean="0">
                <a:latin typeface="Tw Cen MT" panose="020B0602020104020603" pitchFamily="34" charset="0"/>
              </a:rPr>
              <a:t>du SAMU inter régional;</a:t>
            </a:r>
            <a:endParaRPr lang="fr-F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0" y="541494"/>
            <a:ext cx="9058656" cy="4754880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fr-FR" altLang="fr-FR" sz="2333" b="1" dirty="0"/>
              <a:t>Limites géographiques </a:t>
            </a:r>
            <a:r>
              <a:rPr lang="fr-FR" altLang="fr-FR" sz="1667" dirty="0"/>
              <a:t>(voir carte)</a:t>
            </a:r>
            <a:r>
              <a:rPr lang="fr-FR" altLang="fr-FR" sz="2000" dirty="0"/>
              <a:t/>
            </a:r>
            <a:br>
              <a:rPr lang="fr-FR" altLang="fr-FR" sz="2000" dirty="0"/>
            </a:br>
            <a:r>
              <a:rPr lang="fr-FR" altLang="fr-FR" sz="2333" b="1" dirty="0"/>
              <a:t>Superficie:</a:t>
            </a:r>
            <a:r>
              <a:rPr lang="fr-FR" altLang="fr-FR" sz="2000" b="1" dirty="0"/>
              <a:t> </a:t>
            </a:r>
            <a:r>
              <a:rPr lang="wo-SN" altLang="fr-FR" sz="2333" dirty="0"/>
              <a:t>13 721 Km²</a:t>
            </a:r>
            <a:r>
              <a:rPr lang="fr-FR" altLang="fr-FR" sz="2000" b="1" dirty="0"/>
              <a:t/>
            </a:r>
            <a:br>
              <a:rPr lang="fr-FR" altLang="fr-FR" sz="2000" b="1" dirty="0"/>
            </a:br>
            <a:r>
              <a:rPr lang="fr-FR" altLang="fr-FR" sz="1500" b="1" dirty="0">
                <a:solidFill>
                  <a:srgbClr val="00B050"/>
                </a:solidFill>
              </a:rPr>
              <a:t/>
            </a:r>
            <a:br>
              <a:rPr lang="fr-FR" altLang="fr-FR" sz="1500" b="1" dirty="0">
                <a:solidFill>
                  <a:srgbClr val="00B050"/>
                </a:solidFill>
              </a:rPr>
            </a:br>
            <a:r>
              <a:rPr lang="fr-FR" altLang="fr-FR" sz="2333" b="1" dirty="0"/>
              <a:t>Population totale</a:t>
            </a:r>
            <a:r>
              <a:rPr lang="fr-FR" altLang="fr-FR" sz="2333" dirty="0"/>
              <a:t>: </a:t>
            </a:r>
            <a:r>
              <a:rPr lang="fr-FR" altLang="fr-FR" sz="2000" dirty="0"/>
              <a:t>969 385</a:t>
            </a:r>
            <a:r>
              <a:rPr lang="wo-SN" altLang="fr-FR" sz="2000" dirty="0"/>
              <a:t>hbts</a:t>
            </a:r>
            <a:r>
              <a:rPr lang="wo-SN" altLang="fr-FR" sz="2167" dirty="0"/>
              <a:t> </a:t>
            </a:r>
            <a:r>
              <a:rPr lang="fr-FR" altLang="fr-FR" sz="1333" dirty="0"/>
              <a:t>(</a:t>
            </a:r>
            <a:r>
              <a:rPr lang="fr-FR" altLang="fr-FR" sz="1000" dirty="0"/>
              <a:t>source ANSD 2025</a:t>
            </a:r>
            <a:r>
              <a:rPr lang="fr-FR" altLang="fr-FR" sz="1333" dirty="0"/>
              <a:t>) </a:t>
            </a:r>
            <a:br>
              <a:rPr lang="fr-FR" altLang="fr-FR" sz="1333" dirty="0"/>
            </a:br>
            <a:r>
              <a:rPr lang="fr-FR" altLang="fr-FR" sz="1333" dirty="0"/>
              <a:t/>
            </a:r>
            <a:br>
              <a:rPr lang="fr-FR" altLang="fr-FR" sz="1333" dirty="0"/>
            </a:br>
            <a:r>
              <a:rPr lang="fr-FR" altLang="fr-FR" sz="2167" b="1" dirty="0"/>
              <a:t>GA: </a:t>
            </a:r>
            <a:r>
              <a:rPr lang="fr-FR" altLang="fr-FR" sz="2167" dirty="0"/>
              <a:t>39 939</a:t>
            </a:r>
            <a:r>
              <a:rPr lang="fr-FR" altLang="fr-FR" sz="1333" b="1" dirty="0"/>
              <a:t/>
            </a:r>
            <a:br>
              <a:rPr lang="fr-FR" altLang="fr-FR" sz="1333" b="1" dirty="0"/>
            </a:br>
            <a:r>
              <a:rPr lang="fr-FR" altLang="fr-FR" sz="2167" b="1" dirty="0"/>
              <a:t>Enfants 0-11 mois</a:t>
            </a:r>
            <a:r>
              <a:rPr lang="fr-FR" altLang="fr-FR" sz="2333" b="1" dirty="0"/>
              <a:t>: 28</a:t>
            </a:r>
            <a:r>
              <a:rPr lang="fr-FR" sz="2333" dirty="0"/>
              <a:t> 674 </a:t>
            </a:r>
            <a:r>
              <a:rPr lang="fr-FR" altLang="fr-FR" sz="2333" dirty="0"/>
              <a:t/>
            </a:r>
            <a:br>
              <a:rPr lang="fr-FR" altLang="fr-FR" sz="2333" dirty="0"/>
            </a:br>
            <a:r>
              <a:rPr lang="fr-FR" altLang="fr-FR" sz="1333" dirty="0"/>
              <a:t/>
            </a:r>
            <a:br>
              <a:rPr lang="fr-FR" altLang="fr-FR" sz="1333" dirty="0"/>
            </a:br>
            <a:r>
              <a:rPr lang="fr-FR" altLang="fr-FR" sz="2167" b="1" dirty="0"/>
              <a:t>FAR: 222 799</a:t>
            </a:r>
            <a:r>
              <a:rPr lang="fr-FR" sz="2167" dirty="0"/>
              <a:t> </a:t>
            </a:r>
            <a:r>
              <a:rPr lang="fr-FR" altLang="fr-FR" sz="2333" dirty="0"/>
              <a:t/>
            </a:r>
            <a:br>
              <a:rPr lang="fr-FR" altLang="fr-FR" sz="2333" dirty="0"/>
            </a:br>
            <a:r>
              <a:rPr lang="fr-FR" altLang="fr-FR" sz="1333" b="1" dirty="0"/>
              <a:t/>
            </a:r>
            <a:br>
              <a:rPr lang="fr-FR" altLang="fr-FR" sz="1333" b="1" dirty="0"/>
            </a:br>
            <a:r>
              <a:rPr lang="fr-FR" altLang="fr-FR" sz="2167" b="1" dirty="0"/>
              <a:t>Enfants 0-59 mois: </a:t>
            </a:r>
            <a:r>
              <a:rPr lang="fr-FR" sz="2167" dirty="0"/>
              <a:t>138 236</a:t>
            </a:r>
            <a:r>
              <a:rPr lang="fr-FR" altLang="fr-FR" sz="2167" dirty="0"/>
              <a:t/>
            </a:r>
            <a:br>
              <a:rPr lang="fr-FR" altLang="fr-FR" sz="2167" dirty="0"/>
            </a:br>
            <a:r>
              <a:rPr lang="fr-FR" altLang="fr-FR" sz="1000" dirty="0">
                <a:solidFill>
                  <a:schemeClr val="bg1"/>
                </a:solidFill>
              </a:rPr>
              <a:t>HY</a:t>
            </a:r>
            <a:r>
              <a:rPr lang="fr-FR" altLang="fr-FR" sz="2167" b="1" dirty="0"/>
              <a:t/>
            </a:r>
            <a:br>
              <a:rPr lang="fr-FR" altLang="fr-FR" sz="2167" b="1" dirty="0"/>
            </a:br>
            <a:r>
              <a:rPr lang="fr-FR" altLang="fr-FR" sz="2167" b="1" dirty="0"/>
              <a:t>Ado/jeunes: 262</a:t>
            </a:r>
            <a:r>
              <a:rPr lang="fr-FR" altLang="fr-FR" sz="2167" dirty="0"/>
              <a:t> </a:t>
            </a:r>
            <a:r>
              <a:rPr lang="fr-FR" altLang="fr-FR" sz="2167" b="1" dirty="0"/>
              <a:t>491</a:t>
            </a:r>
            <a:r>
              <a:rPr lang="fr-FR" altLang="fr-FR" sz="2167" dirty="0"/>
              <a:t/>
            </a:r>
            <a:br>
              <a:rPr lang="fr-FR" altLang="fr-FR" sz="2167" dirty="0"/>
            </a:br>
            <a:r>
              <a:rPr lang="fr-FR" altLang="fr-FR" sz="1167" dirty="0">
                <a:solidFill>
                  <a:schemeClr val="bg1"/>
                </a:solidFill>
              </a:rPr>
              <a:t>HU</a:t>
            </a:r>
            <a:r>
              <a:rPr lang="fr-FR" altLang="fr-FR" sz="2167" b="1" dirty="0"/>
              <a:t/>
            </a:r>
            <a:br>
              <a:rPr lang="fr-FR" altLang="fr-FR" sz="2167" b="1" dirty="0"/>
            </a:br>
            <a:r>
              <a:rPr lang="fr-FR" altLang="fr-FR" sz="2167" b="1" dirty="0"/>
              <a:t>Complications </a:t>
            </a:r>
            <a:r>
              <a:rPr lang="fr-FR" altLang="fr-FR" sz="2167" b="1" dirty="0" err="1"/>
              <a:t>obstét</a:t>
            </a:r>
            <a:r>
              <a:rPr lang="fr-FR" altLang="fr-FR" sz="2167" b="1" dirty="0"/>
              <a:t> attendues: 7</a:t>
            </a:r>
            <a:r>
              <a:rPr lang="fr-FR" altLang="fr-FR" sz="2167" dirty="0"/>
              <a:t> 061</a:t>
            </a:r>
            <a:endParaRPr lang="fr-FR" altLang="fr-FR" sz="2333" dirty="0">
              <a:solidFill>
                <a:srgbClr val="0070C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29184" y="37042"/>
            <a:ext cx="8327135" cy="328718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  <p:txBody>
          <a:bodyPr vert="horz" lIns="71323" tIns="35662" rIns="71323" bIns="35662" rtlCol="0" anchor="ctr">
            <a:normAutofit fontScale="75000" lnSpcReduction="20000"/>
          </a:bodyPr>
          <a:lstStyle>
            <a:lvl1pPr algn="l" defTabSz="35661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566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PRÉSENTATION DE LA RÉGION 2/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11</a:t>
            </a: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)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7403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Niveau Central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277" y="259976"/>
            <a:ext cx="8445775" cy="51457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Construire un nouvel EPS2 ou Réhabiliter l’Actuel EPS 2;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Construire un EPS1 à Vélingara;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Construire des Postes de Transfusion sanguine à l’EPS de Kolda et au CS de Vélingara;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Installer  la Radiographie numérique de Vélingara;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Réhabiliter la morgue du CHR et doter tous les CS de Morgues fonctionnelles;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Doter chaque district sanitaire d’un incinérateur/</a:t>
            </a:r>
            <a:r>
              <a:rPr lang="fr-FR" sz="2000" dirty="0" err="1">
                <a:latin typeface="Tw Cen MT" panose="020B0602020104020603" pitchFamily="34" charset="0"/>
              </a:rPr>
              <a:t>banaliseur</a:t>
            </a:r>
            <a:r>
              <a:rPr lang="fr-FR" sz="2000" dirty="0">
                <a:latin typeface="Tw Cen MT" panose="020B0602020104020603" pitchFamily="34" charset="0"/>
              </a:rPr>
              <a:t> fonctionnel</a:t>
            </a:r>
            <a:r>
              <a:rPr lang="fr-FR" sz="2000" dirty="0" smtClean="0">
                <a:latin typeface="Tw Cen MT" panose="020B0602020104020603" pitchFamily="34" charset="0"/>
              </a:rPr>
              <a:t>;</a:t>
            </a:r>
            <a:endParaRPr lang="fr-F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19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b="1" dirty="0"/>
              <a:t>Niveau Central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562" y="429414"/>
            <a:ext cx="8698438" cy="49135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Doter </a:t>
            </a:r>
            <a:r>
              <a:rPr lang="fr-FR" sz="2000" dirty="0">
                <a:latin typeface="Tw Cen MT" panose="020B0602020104020603" pitchFamily="34" charset="0"/>
              </a:rPr>
              <a:t>le district sanitaire de Vélingara de Genexpert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Achever  la construction des </a:t>
            </a:r>
            <a:r>
              <a:rPr lang="fr-FR" sz="2000" dirty="0" smtClean="0">
                <a:latin typeface="Tw Cen MT" panose="020B0602020104020603" pitchFamily="34" charset="0"/>
              </a:rPr>
              <a:t>10 postes </a:t>
            </a:r>
            <a:r>
              <a:rPr lang="fr-FR" sz="2000" dirty="0">
                <a:latin typeface="Tw Cen MT" panose="020B0602020104020603" pitchFamily="34" charset="0"/>
              </a:rPr>
              <a:t>de santé (PUDC</a:t>
            </a:r>
            <a:r>
              <a:rPr lang="fr-FR" sz="2000" dirty="0" smtClean="0">
                <a:latin typeface="Tw Cen MT" panose="020B0602020104020603" pitchFamily="34" charset="0"/>
              </a:rPr>
              <a:t>);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Poursuivre les travaux du CRFS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Contruire et équiper  les SBH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Renforcer la logistique roulante </a:t>
            </a:r>
            <a:r>
              <a:rPr lang="fr-FR" sz="2000" dirty="0" smtClean="0">
                <a:latin typeface="Tw Cen MT" panose="020B0602020104020603" pitchFamily="34" charset="0"/>
              </a:rPr>
              <a:t>(Ambulances </a:t>
            </a:r>
            <a:r>
              <a:rPr lang="fr-FR" sz="2000" dirty="0">
                <a:latin typeface="Tw Cen MT" panose="020B0602020104020603" pitchFamily="34" charset="0"/>
              </a:rPr>
              <a:t>, Motos</a:t>
            </a:r>
            <a:r>
              <a:rPr lang="fr-FR" sz="2000" dirty="0" smtClean="0">
                <a:latin typeface="Tw Cen MT" panose="020B0602020104020603" pitchFamily="34" charset="0"/>
              </a:rPr>
              <a:t>, Véhicules</a:t>
            </a:r>
            <a:r>
              <a:rPr lang="fr-FR" sz="2000" dirty="0">
                <a:latin typeface="Tw Cen MT" panose="020B0602020104020603" pitchFamily="34" charset="0"/>
              </a:rPr>
              <a:t>…)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Renforcer les RH à tous les </a:t>
            </a:r>
            <a:r>
              <a:rPr lang="fr-FR" sz="2000" dirty="0" smtClean="0">
                <a:latin typeface="Tw Cen MT" panose="020B0602020104020603" pitchFamily="34" charset="0"/>
              </a:rPr>
              <a:t>niveaux (affectation de gynécologue et pédiatre au CS de Vélingara)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Mettre en place une unité de néonatologie à la maternité du CS de Vélingara (bloc SONU)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Mettre aux normes les SAU et les UAU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529"/>
            <a:ext cx="5795318" cy="427885"/>
          </a:xfrm>
        </p:spPr>
        <p:txBody>
          <a:bodyPr>
            <a:noAutofit/>
          </a:bodyPr>
          <a:lstStyle/>
          <a:p>
            <a:r>
              <a:rPr lang="fr-FR" sz="2800" b="1" dirty="0"/>
              <a:t>Aux collectivités territoriales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49" y="552450"/>
            <a:ext cx="8553727" cy="47743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Appuyer les districts pour la mise en place d’une banque de carburant </a:t>
            </a:r>
            <a:r>
              <a:rPr lang="fr-FR" sz="2000" dirty="0" smtClean="0">
                <a:latin typeface="Tw Cen MT" panose="020B0602020104020603" pitchFamily="34" charset="0"/>
              </a:rPr>
              <a:t>(</a:t>
            </a:r>
            <a:r>
              <a:rPr lang="fr-FR" sz="2000" dirty="0">
                <a:latin typeface="Tw Cen MT" panose="020B0602020104020603" pitchFamily="34" charset="0"/>
              </a:rPr>
              <a:t>évacuation) pour mutualiser les </a:t>
            </a:r>
            <a:r>
              <a:rPr lang="fr-FR" sz="2000" dirty="0" smtClean="0">
                <a:latin typeface="Tw Cen MT" panose="020B0602020104020603" pitchFamily="34" charset="0"/>
              </a:rPr>
              <a:t>efforts ;</a:t>
            </a:r>
          </a:p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Tw Cen MT" panose="020B0602020104020603" pitchFamily="34" charset="0"/>
              </a:rPr>
              <a:t>Poursuivre l’appui de construction de logements des SFE et ICP ;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Appuyer les SBH en fonds de dotation.</a:t>
            </a:r>
          </a:p>
        </p:txBody>
      </p:sp>
    </p:spTree>
    <p:extLst>
      <p:ext uri="{BB962C8B-B14F-4D97-AF65-F5344CB8AC3E}">
        <p14:creationId xmlns:p14="http://schemas.microsoft.com/office/powerpoint/2010/main" val="10262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/>
              <a:t>Niveau PTF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783" y="429414"/>
            <a:ext cx="8628225" cy="48582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Appuyer les districts dans l’équipement des nouveaux postes de santé;</a:t>
            </a:r>
          </a:p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Appuyer la région dans la formation des prestataires nouvellement affectés sur </a:t>
            </a:r>
            <a:r>
              <a:rPr lang="fr-FR" sz="2000" dirty="0" smtClean="0">
                <a:latin typeface="Tw Cen MT" panose="020B0602020104020603" pitchFamily="34" charset="0"/>
              </a:rPr>
              <a:t>les programmes de santé (DHIS2/SIG, PEV, SRMNIA-N…..)</a:t>
            </a:r>
            <a:endParaRPr lang="fr-FR" sz="2000" dirty="0">
              <a:latin typeface="Tw Cen MT" panose="020B0602020104020603" pitchFamily="34" charset="0"/>
            </a:endParaRPr>
          </a:p>
          <a:p>
            <a:pPr>
              <a:lnSpc>
                <a:spcPct val="150000"/>
              </a:lnSpc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fr-FR" sz="2000" dirty="0">
                <a:latin typeface="Tw Cen MT" panose="020B0602020104020603" pitchFamily="34" charset="0"/>
              </a:rPr>
              <a:t>Appuyer les districts dans la construction de logements surtout des  Sages Femmes.</a:t>
            </a:r>
          </a:p>
        </p:txBody>
      </p:sp>
    </p:spTree>
    <p:extLst>
      <p:ext uri="{BB962C8B-B14F-4D97-AF65-F5344CB8AC3E}">
        <p14:creationId xmlns:p14="http://schemas.microsoft.com/office/powerpoint/2010/main" val="2028172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avec coins arrondis en haut 3">
            <a:extLst>
              <a:ext uri="{FF2B5EF4-FFF2-40B4-BE49-F238E27FC236}">
                <a16:creationId xmlns:a16="http://schemas.microsoft.com/office/drawing/2014/main" id="{D4D943A7-3E5A-934F-9D2D-BE52048E01C9}"/>
              </a:ext>
            </a:extLst>
          </p:cNvPr>
          <p:cNvSpPr/>
          <p:nvPr/>
        </p:nvSpPr>
        <p:spPr>
          <a:xfrm>
            <a:off x="920187" y="1963809"/>
            <a:ext cx="7303625" cy="1300885"/>
          </a:xfrm>
          <a:prstGeom prst="round2Same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A7208-86A0-C944-A4A6-13B6CD85F9E8}"/>
              </a:ext>
            </a:extLst>
          </p:cNvPr>
          <p:cNvSpPr/>
          <p:nvPr/>
        </p:nvSpPr>
        <p:spPr>
          <a:xfrm>
            <a:off x="1138207" y="2321863"/>
            <a:ext cx="6867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MERCI DE VOTRE ATTENTION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3211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29184" y="37042"/>
            <a:ext cx="8327135" cy="60060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PRÉSENTATION DE LA RÉGION </a:t>
            </a:r>
            <a:r>
              <a:rPr lang="fr-FR" altLang="fr-FR" sz="3600" b="1" dirty="0"/>
              <a:t>(3/</a:t>
            </a:r>
            <a:r>
              <a:rPr lang="fr-FR" sz="3600" b="1" dirty="0"/>
              <a:t>11</a:t>
            </a:r>
            <a:r>
              <a:rPr lang="fr-FR" altLang="fr-FR" sz="3600" b="1" dirty="0"/>
              <a:t>)</a:t>
            </a:r>
            <a:endParaRPr lang="fr-FR" alt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35398"/>
              </p:ext>
            </p:extLst>
          </p:nvPr>
        </p:nvGraphicFramePr>
        <p:xfrm>
          <a:off x="0" y="768097"/>
          <a:ext cx="9143999" cy="475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1914">
                <a:tc>
                  <a:txBody>
                    <a:bodyPr/>
                    <a:lstStyle/>
                    <a:p>
                      <a:r>
                        <a:rPr lang="fr-FR" sz="2000" u="none" dirty="0"/>
                        <a:t>INFRASTRUCTURES SANITAIRES </a:t>
                      </a:r>
                      <a:endParaRPr lang="fr-FR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DSK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 MYF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DSV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REGION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80">
                <a:tc>
                  <a:txBody>
                    <a:bodyPr/>
                    <a:lstStyle/>
                    <a:p>
                      <a:r>
                        <a:rPr lang="fr-FR" sz="2000" dirty="0"/>
                        <a:t>Hôpital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7">
                <a:tc>
                  <a:txBody>
                    <a:bodyPr/>
                    <a:lstStyle/>
                    <a:p>
                      <a:r>
                        <a:rPr lang="fr-FR" sz="2000" dirty="0"/>
                        <a:t>Centre de santé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7">
                <a:tc>
                  <a:txBody>
                    <a:bodyPr/>
                    <a:lstStyle/>
                    <a:p>
                      <a:r>
                        <a:rPr lang="fr-FR" sz="2000" dirty="0"/>
                        <a:t>Postes de santé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24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105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07">
                <a:tc>
                  <a:txBody>
                    <a:bodyPr/>
                    <a:lstStyle/>
                    <a:p>
                      <a:r>
                        <a:rPr lang="fr-FR" sz="2000" dirty="0"/>
                        <a:t>Cases de santé (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fonctionnelles)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57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986">
                <a:tc>
                  <a:txBody>
                    <a:bodyPr/>
                    <a:lstStyle/>
                    <a:p>
                      <a:r>
                        <a:rPr lang="fr-FR" sz="2000" dirty="0"/>
                        <a:t>Structures privées (officines)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40">
                <a:tc>
                  <a:txBody>
                    <a:bodyPr/>
                    <a:lstStyle/>
                    <a:p>
                      <a:r>
                        <a:rPr lang="fr-FR" sz="2000" dirty="0"/>
                        <a:t>Cabinets médicaux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privés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>
                          <a:solidFill>
                            <a:schemeClr val="tx1"/>
                          </a:solidFill>
                        </a:rPr>
                        <a:t>03</a:t>
                      </a:r>
                      <a:endParaRPr lang="fr-F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935">
                <a:tc>
                  <a:txBody>
                    <a:bodyPr/>
                    <a:lstStyle/>
                    <a:p>
                      <a:r>
                        <a:rPr lang="fr-FR" sz="2000" baseline="0" dirty="0"/>
                        <a:t>Cabinets </a:t>
                      </a:r>
                      <a:r>
                        <a:rPr lang="fr-FR" sz="2000" dirty="0"/>
                        <a:t>paramédicaux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/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1914">
                <a:tc>
                  <a:txBody>
                    <a:bodyPr/>
                    <a:lstStyle/>
                    <a:p>
                      <a:r>
                        <a:rPr lang="fr-FR" sz="2000" dirty="0"/>
                        <a:t>Structures</a:t>
                      </a:r>
                      <a:r>
                        <a:rPr lang="fr-FR" sz="2000" baseline="0" dirty="0"/>
                        <a:t> privées confessionnelles</a:t>
                      </a:r>
                      <a:endParaRPr lang="fr-FR" sz="2000" dirty="0"/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0248">
                <a:tc>
                  <a:txBody>
                    <a:bodyPr/>
                    <a:lstStyle/>
                    <a:p>
                      <a:r>
                        <a:rPr lang="fr-FR" sz="2000" dirty="0"/>
                        <a:t>Structures parapubliques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329184" y="37042"/>
            <a:ext cx="8327135" cy="60060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PRÉSENTATION DE LA RÉGION </a:t>
            </a:r>
            <a:r>
              <a:rPr lang="fr-FR" altLang="fr-FR" sz="3600" b="1" dirty="0"/>
              <a:t>(4/</a:t>
            </a:r>
            <a:r>
              <a:rPr lang="fr-FR" sz="3600" b="1" dirty="0"/>
              <a:t>11</a:t>
            </a:r>
            <a:r>
              <a:rPr lang="fr-FR" altLang="fr-FR" sz="3600" b="1" dirty="0"/>
              <a:t>)</a:t>
            </a:r>
            <a:endParaRPr lang="fr-FR" alt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213390"/>
              </p:ext>
            </p:extLst>
          </p:nvPr>
        </p:nvGraphicFramePr>
        <p:xfrm>
          <a:off x="211016" y="768097"/>
          <a:ext cx="8806376" cy="457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6605">
                <a:tc>
                  <a:txBody>
                    <a:bodyPr/>
                    <a:lstStyle/>
                    <a:p>
                      <a:r>
                        <a:rPr lang="fr-FR" sz="2000" u="none" dirty="0"/>
                        <a:t>INFRASTRUCTURES SANITAIRES </a:t>
                      </a:r>
                      <a:endParaRPr lang="fr-FR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DSK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 MYF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DSV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REGION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46"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UREN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649">
                <a:tc>
                  <a:txBody>
                    <a:bodyPr/>
                    <a:lstStyle/>
                    <a:p>
                      <a:r>
                        <a:rPr lang="fr-FR" sz="2000" dirty="0"/>
                        <a:t>CREN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6412">
                <a:tc>
                  <a:txBody>
                    <a:bodyPr/>
                    <a:lstStyle/>
                    <a:p>
                      <a:r>
                        <a:rPr lang="fr-FR" sz="2000" dirty="0"/>
                        <a:t>Sites Nutrition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35</a:t>
                      </a:r>
                      <a:endParaRPr lang="fr-FR" sz="2000" b="1" dirty="0"/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97</a:t>
                      </a:r>
                      <a:endParaRPr lang="fr-FR" sz="2000" b="1" dirty="0"/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233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0601">
                <a:tc>
                  <a:txBody>
                    <a:bodyPr/>
                    <a:lstStyle/>
                    <a:p>
                      <a:r>
                        <a:rPr lang="fr-FR" sz="2000" dirty="0"/>
                        <a:t>Sites PECADOM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 120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 107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312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446">
                <a:tc>
                  <a:txBody>
                    <a:bodyPr/>
                    <a:lstStyle/>
                    <a:p>
                      <a:r>
                        <a:rPr lang="fr-FR" sz="2000" dirty="0"/>
                        <a:t>Espaces ados/Jeunes</a:t>
                      </a:r>
                    </a:p>
                  </a:txBody>
                  <a:tcPr marL="76198" marR="76198" marT="38099" marB="380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5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3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7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682752" y="402336"/>
            <a:ext cx="7936991" cy="731519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sz="2667" b="1" dirty="0"/>
              <a:t>PRÉSENTATION DE LA RÉGION (</a:t>
            </a:r>
            <a:r>
              <a:rPr lang="fr-FR" altLang="fr-FR" sz="2400" b="1" dirty="0"/>
              <a:t>5/</a:t>
            </a:r>
            <a:r>
              <a:rPr lang="fr-FR" sz="2400" b="1" dirty="0"/>
              <a:t>11</a:t>
            </a:r>
            <a:r>
              <a:rPr lang="fr-FR" altLang="fr-FR" sz="2667" b="1" dirty="0"/>
              <a:t>)</a:t>
            </a:r>
            <a:br>
              <a:rPr lang="fr-FR" altLang="fr-FR" sz="2667" b="1" dirty="0"/>
            </a:br>
            <a:r>
              <a:rPr lang="fr-FR" altLang="fr-FR" sz="2667" b="1" dirty="0"/>
              <a:t>RATIO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498378"/>
              </p:ext>
            </p:extLst>
          </p:nvPr>
        </p:nvGraphicFramePr>
        <p:xfrm>
          <a:off x="329184" y="1365505"/>
          <a:ext cx="840028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396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Infrastructures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REGION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Normes</a:t>
                      </a:r>
                      <a:r>
                        <a:rPr lang="fr-FR" sz="2000" baseline="0" dirty="0"/>
                        <a:t> </a:t>
                      </a:r>
                    </a:p>
                    <a:p>
                      <a:pPr algn="ctr"/>
                      <a:r>
                        <a:rPr lang="fr-FR" sz="2000" baseline="0" dirty="0"/>
                        <a:t>Carte sanitaire</a:t>
                      </a:r>
                      <a:r>
                        <a:rPr lang="fr-FR" sz="2000" dirty="0"/>
                        <a:t>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GAPS</a:t>
                      </a:r>
                    </a:p>
                  </a:txBody>
                  <a:tcPr marL="76201" marR="76201" marT="38089" marB="3808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75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Hôpital</a:t>
                      </a: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wo-SN" sz="2000" kern="1200" dirty="0"/>
                        <a:t>1/ 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969</a:t>
                      </a:r>
                      <a:r>
                        <a:rPr lang="fr-FR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385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wo-SN" sz="2000" kern="1200" dirty="0"/>
                        <a:t>hbts 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76197" marR="76197" marT="38093" marB="380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Selon les structures</a:t>
                      </a: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1" marR="76201" marT="38089" marB="3808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4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Centre de santé</a:t>
                      </a: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kern="1200" dirty="0"/>
                        <a:t>1 / 193</a:t>
                      </a:r>
                      <a:r>
                        <a:rPr lang="fr-FR" sz="2000" kern="1200" baseline="0" dirty="0"/>
                        <a:t> 877</a:t>
                      </a:r>
                      <a:r>
                        <a:rPr lang="fr-FR" sz="2000" kern="1200" dirty="0"/>
                        <a:t> Hbts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76197" marR="76197" marT="38093" marB="380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pour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hbts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76201" marR="76201" marT="38089" marB="380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3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Poste de santé</a:t>
                      </a: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kern="12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/>
                        <a:t>1 /9 232 Hbts</a:t>
                      </a:r>
                    </a:p>
                  </a:txBody>
                  <a:tcPr marL="76197" marR="76197" marT="38093" marB="3809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pour 5000 à</a:t>
                      </a:r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10 000</a:t>
                      </a: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hbts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1" marR="76201" marT="38089" marB="3808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fr-FR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à 25</a:t>
                      </a:r>
                    </a:p>
                  </a:txBody>
                  <a:tcPr marL="76201" marR="76201" marT="38089" marB="380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82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320356" y="-174177"/>
            <a:ext cx="8522208" cy="600604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PRÉSENTATION DE LA RÉGION(6/</a:t>
            </a:r>
            <a:r>
              <a:rPr lang="fr-FR" sz="3600" b="1" dirty="0"/>
              <a:t>11</a:t>
            </a:r>
            <a:r>
              <a:rPr lang="fr-FR" altLang="fr-FR" b="1" dirty="0"/>
              <a:t>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974241"/>
              </p:ext>
            </p:extLst>
          </p:nvPr>
        </p:nvGraphicFramePr>
        <p:xfrm>
          <a:off x="320356" y="430926"/>
          <a:ext cx="8522208" cy="499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4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337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Personnel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CHRK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DSK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DS MYF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DSV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REGION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76203" marR="76203" marT="38124" marB="381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r>
                        <a:rPr lang="fr-FR" sz="2000" dirty="0"/>
                        <a:t>Médecins/Assimilés</a:t>
                      </a: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29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04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03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04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76203" marR="76203" marT="38124" marB="381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42">
                <a:tc>
                  <a:txBody>
                    <a:bodyPr/>
                    <a:lstStyle/>
                    <a:p>
                      <a:r>
                        <a:rPr lang="fr-FR" sz="2000" dirty="0"/>
                        <a:t>Techniciens</a:t>
                      </a:r>
                      <a:r>
                        <a:rPr lang="fr-FR" sz="2000" baseline="0" dirty="0"/>
                        <a:t> supérieurs</a:t>
                      </a:r>
                      <a:endParaRPr lang="fr-FR" sz="2000" dirty="0"/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18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04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01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05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76203" marR="76203" marT="38124" marB="381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r>
                        <a:rPr lang="fr-FR" sz="2000" dirty="0"/>
                        <a:t>IDE/AIE</a:t>
                      </a: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218</a:t>
                      </a:r>
                    </a:p>
                  </a:txBody>
                  <a:tcPr marL="76203" marR="76203" marT="38124" marB="381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81">
                <a:tc>
                  <a:txBody>
                    <a:bodyPr/>
                    <a:lstStyle/>
                    <a:p>
                      <a:r>
                        <a:rPr lang="fr-FR" sz="2000" dirty="0"/>
                        <a:t>SFE</a:t>
                      </a: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356616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marL="76203" marR="76203" marT="38124" marB="381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98">
                <a:tc>
                  <a:txBody>
                    <a:bodyPr/>
                    <a:lstStyle/>
                    <a:p>
                      <a:r>
                        <a:rPr lang="fr-FR" sz="2000" baseline="0" dirty="0"/>
                        <a:t>Travailleurs sociaux</a:t>
                      </a:r>
                      <a:endParaRPr lang="fr-FR" sz="2000" dirty="0"/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01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02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02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02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6203" marR="76203" marT="38124" marB="381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9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Agents  service d’hygiène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3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9</a:t>
                      </a:r>
                    </a:p>
                  </a:txBody>
                  <a:tcPr marL="76198" marR="76198" marT="38099" marB="38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76198" marR="76198" marT="38099" marB="3809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r>
                        <a:rPr lang="fr-FR" sz="2000" dirty="0"/>
                        <a:t>ASC</a:t>
                      </a: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---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356616" rtl="0" eaLnBrk="1" fontAlgn="ctr" latinLnBrk="0" hangingPunct="1"/>
                      <a:r>
                        <a:rPr lang="fr-FR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r>
                        <a:rPr lang="fr-FR" sz="2000" dirty="0"/>
                        <a:t>Matrone</a:t>
                      </a: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---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/>
                        <a:t>Relais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---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1350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algn="l"/>
                      <a:r>
                        <a:rPr lang="fr-FR" sz="2000" dirty="0" err="1"/>
                        <a:t>Bajenu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gox</a:t>
                      </a:r>
                      <a:endParaRPr lang="fr-FR" sz="2000" dirty="0"/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---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506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5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/>
                        <a:t>DSDOM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3" marR="76203" marT="38124" marB="381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---</a:t>
                      </a:r>
                    </a:p>
                  </a:txBody>
                  <a:tcPr marL="76203" marR="76203" marT="38124" marB="3812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312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7798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 DPR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17723</TotalTime>
  <Words>3452</Words>
  <Application>Microsoft Office PowerPoint</Application>
  <PresentationFormat>Affichage à l'écran (16:10)</PresentationFormat>
  <Paragraphs>1185</Paragraphs>
  <Slides>54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Arial</vt:lpstr>
      <vt:lpstr>Bodoni MT</vt:lpstr>
      <vt:lpstr>Calibri</vt:lpstr>
      <vt:lpstr>Georgia</vt:lpstr>
      <vt:lpstr>Times New Roman</vt:lpstr>
      <vt:lpstr>Tw Cen MT</vt:lpstr>
      <vt:lpstr>Wingdings</vt:lpstr>
      <vt:lpstr>Wingdings 2</vt:lpstr>
      <vt:lpstr>THEMES DPRS</vt:lpstr>
      <vt:lpstr>Présentation PowerPoint</vt:lpstr>
      <vt:lpstr>Plan (1/3)</vt:lpstr>
      <vt:lpstr>Présentation PowerPoint</vt:lpstr>
      <vt:lpstr>Présentation PowerPoint</vt:lpstr>
      <vt:lpstr>Limites géographiques (voir carte) Superficie: 13 721 Km²  Population totale: 969 385hbts (source ANSD 2025)   GA: 39 939 Enfants 0-11 mois: 28 674   FAR: 222 799   Enfants 0-59 mois: 138 236 HY Ado/jeunes: 262 491 HU Complications obstét attendues: 7 061</vt:lpstr>
      <vt:lpstr>PRÉSENTATION DE LA RÉGION (3/11)</vt:lpstr>
      <vt:lpstr>PRÉSENTATION DE LA RÉGION (4/11)</vt:lpstr>
      <vt:lpstr>PRÉSENTATION DE LA RÉGION (5/11) RATIO</vt:lpstr>
      <vt:lpstr>PRÉSENTATION DE LA RÉGION(6/11)</vt:lpstr>
      <vt:lpstr>PRÉSENTATION DE LA RÉGION(7/11) RATIO</vt:lpstr>
      <vt:lpstr>Moyens logistiques(8/11)</vt:lpstr>
      <vt:lpstr>Cartographie des partenaires techniques et financiers(9/11) </vt:lpstr>
      <vt:lpstr>Cartographie des partenaires techniques et financiers(10/11) </vt:lpstr>
      <vt:lpstr>Cartographie des partenaires techniques et financiers(11/11) </vt:lpstr>
      <vt:lpstr>Présentation PowerPoint</vt:lpstr>
      <vt:lpstr>SANTE DE BASE  (1/3)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SANTE MERE ENFANT (1/3)</vt:lpstr>
      <vt:lpstr>SANTE MERE ENFANT (2/3)</vt:lpstr>
      <vt:lpstr>SANTE MERE ENFANT (3/3)</vt:lpstr>
      <vt:lpstr>MALADIES (1/2)  </vt:lpstr>
      <vt:lpstr>MALADIES (2/2)  </vt:lpstr>
      <vt:lpstr>MEDICAMENTS ET PRODUITS TRACEURS(1/1)  </vt:lpstr>
      <vt:lpstr>PROTECTION SOCIALE (1/2) </vt:lpstr>
      <vt:lpstr>PROTECTION SOCIALE (2/2) </vt:lpstr>
      <vt:lpstr>Présentation PowerPoint</vt:lpstr>
      <vt:lpstr>INDICATEURS(1/3)  </vt:lpstr>
      <vt:lpstr>INDICATEURS((2/3)  </vt:lpstr>
      <vt:lpstr>INDICATEURS(3/3)  </vt:lpstr>
      <vt:lpstr>Présentation PowerPoint</vt:lpstr>
      <vt:lpstr>ETAT </vt:lpstr>
      <vt:lpstr>Collectivité territoriale / PTF </vt:lpstr>
      <vt:lpstr>CDS/ recettes propres </vt:lpstr>
      <vt:lpstr>Présentation PowerPoint</vt:lpstr>
      <vt:lpstr>Points forts(1/3)</vt:lpstr>
      <vt:lpstr>Points forts(2/3)</vt:lpstr>
      <vt:lpstr>Points forts(3/3)</vt:lpstr>
      <vt:lpstr>Points à améliorer(1/2)</vt:lpstr>
      <vt:lpstr>Points à améliorer(2/2)</vt:lpstr>
      <vt:lpstr>Présentation PowerPoint</vt:lpstr>
      <vt:lpstr>Présentation PowerPoint</vt:lpstr>
      <vt:lpstr>Présentation PowerPoint</vt:lpstr>
      <vt:lpstr>Niveau District</vt:lpstr>
      <vt:lpstr>Niveau Région</vt:lpstr>
      <vt:lpstr>Niveau Central</vt:lpstr>
      <vt:lpstr>Niveau Central</vt:lpstr>
      <vt:lpstr>Aux collectivités territoriales</vt:lpstr>
      <vt:lpstr>Niveau PTF</vt:lpstr>
      <vt:lpstr>Présentation PowerPoint</vt:lpstr>
    </vt:vector>
  </TitlesOfParts>
  <Company>Ministere de la santé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Pape Diogop  NDAO</dc:creator>
  <cp:lastModifiedBy>DELL</cp:lastModifiedBy>
  <cp:revision>483</cp:revision>
  <cp:lastPrinted>2018-10-23T11:58:56Z</cp:lastPrinted>
  <dcterms:created xsi:type="dcterms:W3CDTF">2018-06-20T08:14:35Z</dcterms:created>
  <dcterms:modified xsi:type="dcterms:W3CDTF">2026-06-10T08:29:54Z</dcterms:modified>
</cp:coreProperties>
</file>